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74" r:id="rId2"/>
    <p:sldId id="457" r:id="rId3"/>
    <p:sldId id="2666" r:id="rId4"/>
    <p:sldId id="452" r:id="rId5"/>
    <p:sldId id="451" r:id="rId6"/>
    <p:sldId id="2662" r:id="rId7"/>
    <p:sldId id="388" r:id="rId8"/>
    <p:sldId id="5111" r:id="rId9"/>
    <p:sldId id="5100" r:id="rId10"/>
    <p:sldId id="5108" r:id="rId11"/>
    <p:sldId id="269" r:id="rId12"/>
    <p:sldId id="2657" r:id="rId13"/>
    <p:sldId id="51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B2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CB8B3-5894-4FD5-9636-303FA920996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C913BA69-3E04-4D35-A129-0D44B9F55528}">
      <dgm:prSet phldrT="[Text]" custT="1"/>
      <dgm:spPr>
        <a:solidFill>
          <a:srgbClr val="FFFFFF"/>
        </a:solidFill>
        <a:ln>
          <a:solidFill>
            <a:srgbClr val="29B297"/>
          </a:solidFill>
        </a:ln>
      </dgm:spPr>
      <dgm:t>
        <a:bodyPr/>
        <a:lstStyle/>
        <a:p>
          <a:pPr algn="ctr"/>
          <a:r>
            <a:rPr lang="en-US" sz="1800" b="1" dirty="0">
              <a:solidFill>
                <a:srgbClr val="29B2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Materiality Assessment &amp; Strategies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Value chain approach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Materiality assessment over the value chain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Brand module benchmarking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Strategy development &amp;  Business cases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Reporting</a:t>
          </a:r>
        </a:p>
      </dgm:t>
    </dgm:pt>
    <dgm:pt modelId="{18C93514-135E-41BC-A5AF-5EA830317F35}" type="parTrans" cxnId="{D6CDE19B-0E84-4BEA-86EA-4F5A72A165D5}">
      <dgm:prSet/>
      <dgm:spPr/>
      <dgm:t>
        <a:bodyPr/>
        <a:lstStyle/>
        <a:p>
          <a:endParaRPr lang="en-US"/>
        </a:p>
      </dgm:t>
    </dgm:pt>
    <dgm:pt modelId="{1F3587C7-2E33-4F75-858B-08A32EB56111}" type="sibTrans" cxnId="{D6CDE19B-0E84-4BEA-86EA-4F5A72A165D5}">
      <dgm:prSet/>
      <dgm:spPr/>
      <dgm:t>
        <a:bodyPr/>
        <a:lstStyle/>
        <a:p>
          <a:endParaRPr lang="en-US"/>
        </a:p>
      </dgm:t>
    </dgm:pt>
    <dgm:pt modelId="{EA2F9C37-D491-4325-9CA5-2C21C00F3E9D}">
      <dgm:prSet phldrT="[Text]" custT="1"/>
      <dgm:spPr>
        <a:solidFill>
          <a:srgbClr val="FFFFFF"/>
        </a:solidFill>
        <a:ln>
          <a:solidFill>
            <a:srgbClr val="29B297"/>
          </a:solidFill>
        </a:ln>
      </dgm:spPr>
      <dgm:t>
        <a:bodyPr/>
        <a:lstStyle/>
        <a:p>
          <a:pPr algn="ctr"/>
          <a:r>
            <a:rPr lang="en-US" sz="1800" b="1" dirty="0">
              <a:solidFill>
                <a:srgbClr val="29B2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Supply Chain &amp; Facilities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GB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Supply chain mapping / strategy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Higg FEM &amp; SLCP verification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Chemicals management  / „ZDHC protocol“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Good manufacturing practices and Handbooks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KPIs &amp; performance improvements</a:t>
          </a:r>
          <a:endParaRPr lang="en-US" sz="1300" b="0" dirty="0">
            <a:solidFill>
              <a:srgbClr val="06245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algn="ctr"/>
          <a:endParaRPr lang="en-US" sz="1800" b="1" dirty="0">
            <a:solidFill>
              <a:srgbClr val="06245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780201B-6E06-4A32-934D-116994E569BE}" type="parTrans" cxnId="{66D5F134-03FE-451A-8D6C-511DF3AAB532}">
      <dgm:prSet/>
      <dgm:spPr/>
      <dgm:t>
        <a:bodyPr/>
        <a:lstStyle/>
        <a:p>
          <a:endParaRPr lang="en-US"/>
        </a:p>
      </dgm:t>
    </dgm:pt>
    <dgm:pt modelId="{E8750F6C-1A82-461D-A4D9-823498C92A55}" type="sibTrans" cxnId="{66D5F134-03FE-451A-8D6C-511DF3AAB532}">
      <dgm:prSet/>
      <dgm:spPr/>
      <dgm:t>
        <a:bodyPr/>
        <a:lstStyle/>
        <a:p>
          <a:endParaRPr lang="en-US"/>
        </a:p>
      </dgm:t>
    </dgm:pt>
    <dgm:pt modelId="{EC944738-6B44-4437-83BE-613DD5BC7F02}">
      <dgm:prSet phldrT="[Text]" custT="1"/>
      <dgm:spPr>
        <a:solidFill>
          <a:srgbClr val="FFFFFF"/>
        </a:solidFill>
        <a:ln>
          <a:solidFill>
            <a:srgbClr val="29B297"/>
          </a:solidFill>
        </a:ln>
      </dgm:spPr>
      <dgm:t>
        <a:bodyPr/>
        <a:lstStyle/>
        <a:p>
          <a:pPr algn="ctr"/>
          <a:r>
            <a:rPr lang="en-US" sz="1800" b="1" dirty="0">
              <a:solidFill>
                <a:srgbClr val="29B2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Workshops &amp; Trainings</a:t>
          </a:r>
        </a:p>
        <a:p>
          <a:pPr algn="l"/>
          <a:endParaRPr lang="en-US" sz="1300" b="1" dirty="0">
            <a:solidFill>
              <a:srgbClr val="323F4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3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Supplier training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3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Designer training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3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Training on sustainability &amp; environmental impacts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Training on sustainability strategy</a:t>
          </a:r>
        </a:p>
      </dgm:t>
    </dgm:pt>
    <dgm:pt modelId="{08BD2F20-3B22-4F16-9117-0626B1767646}" type="parTrans" cxnId="{9809D943-FCC8-4721-8E4D-702BBE3D44C2}">
      <dgm:prSet/>
      <dgm:spPr/>
      <dgm:t>
        <a:bodyPr/>
        <a:lstStyle/>
        <a:p>
          <a:endParaRPr lang="en-US"/>
        </a:p>
      </dgm:t>
    </dgm:pt>
    <dgm:pt modelId="{B0754B5C-BC7E-4230-B122-D9D7629DE875}" type="sibTrans" cxnId="{9809D943-FCC8-4721-8E4D-702BBE3D44C2}">
      <dgm:prSet/>
      <dgm:spPr/>
      <dgm:t>
        <a:bodyPr/>
        <a:lstStyle/>
        <a:p>
          <a:endParaRPr lang="en-US"/>
        </a:p>
      </dgm:t>
    </dgm:pt>
    <dgm:pt modelId="{EBF70579-A8F6-4881-A85D-1098EAB3A232}">
      <dgm:prSet custT="1"/>
      <dgm:spPr>
        <a:solidFill>
          <a:srgbClr val="FFFFFF"/>
        </a:solidFill>
        <a:ln>
          <a:solidFill>
            <a:srgbClr val="29B297"/>
          </a:solidFill>
        </a:ln>
      </dgm:spPr>
      <dgm:t>
        <a:bodyPr/>
        <a:lstStyle/>
        <a:p>
          <a:pPr algn="ctr"/>
          <a:r>
            <a:rPr lang="en-US" sz="1800" b="1" dirty="0">
              <a:solidFill>
                <a:srgbClr val="29B2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Materials &amp; Products</a:t>
          </a:r>
        </a:p>
        <a:p>
          <a:pPr algn="l"/>
          <a:endParaRPr lang="en-US" sz="1300" b="1" dirty="0">
            <a:solidFill>
              <a:srgbClr val="323F4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Create standards for materials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Design for environment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Product portfolio strategy</a:t>
          </a:r>
        </a:p>
        <a:p>
          <a:pPr algn="l"/>
          <a:r>
            <a:rPr lang="en-US" sz="1300" b="1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Brand policies to include restricted substances &amp; animal welfare etc.</a:t>
          </a:r>
        </a:p>
      </dgm:t>
    </dgm:pt>
    <dgm:pt modelId="{E3197EDD-ADF9-4CB8-8C9D-31D6132284CB}" type="parTrans" cxnId="{21572BDB-3A5B-4659-A83B-422DE66DE193}">
      <dgm:prSet/>
      <dgm:spPr/>
      <dgm:t>
        <a:bodyPr/>
        <a:lstStyle/>
        <a:p>
          <a:endParaRPr lang="en-US"/>
        </a:p>
      </dgm:t>
    </dgm:pt>
    <dgm:pt modelId="{1A5124CB-75DE-4BB5-ABC7-A75724604C77}" type="sibTrans" cxnId="{21572BDB-3A5B-4659-A83B-422DE66DE193}">
      <dgm:prSet/>
      <dgm:spPr/>
      <dgm:t>
        <a:bodyPr/>
        <a:lstStyle/>
        <a:p>
          <a:endParaRPr lang="en-US"/>
        </a:p>
      </dgm:t>
    </dgm:pt>
    <dgm:pt modelId="{90A51BF1-2B08-4CE2-B2AE-7AE9249F693F}" type="pres">
      <dgm:prSet presAssocID="{362CB8B3-5894-4FD5-9636-303FA9209960}" presName="Name0" presStyleCnt="0">
        <dgm:presLayoutVars>
          <dgm:dir/>
          <dgm:resizeHandles val="exact"/>
        </dgm:presLayoutVars>
      </dgm:prSet>
      <dgm:spPr/>
    </dgm:pt>
    <dgm:pt modelId="{C06CBF31-7521-4164-9F29-D787ED178F01}" type="pres">
      <dgm:prSet presAssocID="{362CB8B3-5894-4FD5-9636-303FA9209960}" presName="bkgdShp" presStyleLbl="alignAccFollowNode1" presStyleIdx="0" presStyleCnt="1" custLinFactNeighborY="564"/>
      <dgm:spPr>
        <a:noFill/>
        <a:ln>
          <a:noFill/>
        </a:ln>
      </dgm:spPr>
    </dgm:pt>
    <dgm:pt modelId="{74C01C9E-2A5C-4AB3-9C88-4E0BDF647E29}" type="pres">
      <dgm:prSet presAssocID="{362CB8B3-5894-4FD5-9636-303FA9209960}" presName="linComp" presStyleCnt="0"/>
      <dgm:spPr/>
    </dgm:pt>
    <dgm:pt modelId="{AB1B2797-739F-44E5-9C6B-8FD624755774}" type="pres">
      <dgm:prSet presAssocID="{C913BA69-3E04-4D35-A129-0D44B9F55528}" presName="compNode" presStyleCnt="0"/>
      <dgm:spPr/>
    </dgm:pt>
    <dgm:pt modelId="{48EF970C-6E53-4424-B52D-61DE34732D23}" type="pres">
      <dgm:prSet presAssocID="{C913BA69-3E04-4D35-A129-0D44B9F55528}" presName="node" presStyleLbl="node1" presStyleIdx="0" presStyleCnt="4" custLinFactNeighborY="-4278">
        <dgm:presLayoutVars>
          <dgm:bulletEnabled val="1"/>
        </dgm:presLayoutVars>
      </dgm:prSet>
      <dgm:spPr/>
    </dgm:pt>
    <dgm:pt modelId="{C69E3E58-2523-4EA2-90B3-F0BB10599A36}" type="pres">
      <dgm:prSet presAssocID="{C913BA69-3E04-4D35-A129-0D44B9F55528}" presName="invisiNode" presStyleLbl="node1" presStyleIdx="0" presStyleCnt="4"/>
      <dgm:spPr/>
    </dgm:pt>
    <dgm:pt modelId="{C7AA7BB6-B1E5-4F3E-A1E9-438F8772DF53}" type="pres">
      <dgm:prSet presAssocID="{C913BA69-3E04-4D35-A129-0D44B9F55528}" presName="imagNode" presStyleLbl="fgImgPlace1" presStyleIdx="0" presStyleCnt="4" custLinFactNeighborY="7308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>
          <a:noFill/>
        </a:ln>
      </dgm:spPr>
    </dgm:pt>
    <dgm:pt modelId="{FC4F5077-8855-42BC-8235-3B40361E8C5A}" type="pres">
      <dgm:prSet presAssocID="{1F3587C7-2E33-4F75-858B-08A32EB56111}" presName="sibTrans" presStyleLbl="sibTrans2D1" presStyleIdx="0" presStyleCnt="0"/>
      <dgm:spPr/>
    </dgm:pt>
    <dgm:pt modelId="{878CC0D3-20BF-4FFC-A3C9-E80ED112FB0C}" type="pres">
      <dgm:prSet presAssocID="{EBF70579-A8F6-4881-A85D-1098EAB3A232}" presName="compNode" presStyleCnt="0"/>
      <dgm:spPr/>
    </dgm:pt>
    <dgm:pt modelId="{D73B8324-2051-4813-B512-599E21C09CA9}" type="pres">
      <dgm:prSet presAssocID="{EBF70579-A8F6-4881-A85D-1098EAB3A232}" presName="node" presStyleLbl="node1" presStyleIdx="1" presStyleCnt="4" custLinFactNeighborX="1083" custLinFactNeighborY="-4278">
        <dgm:presLayoutVars>
          <dgm:bulletEnabled val="1"/>
        </dgm:presLayoutVars>
      </dgm:prSet>
      <dgm:spPr/>
    </dgm:pt>
    <dgm:pt modelId="{C9A419E3-B242-404D-8A07-AD5C8C4B1E66}" type="pres">
      <dgm:prSet presAssocID="{EBF70579-A8F6-4881-A85D-1098EAB3A232}" presName="invisiNode" presStyleLbl="node1" presStyleIdx="1" presStyleCnt="4"/>
      <dgm:spPr/>
    </dgm:pt>
    <dgm:pt modelId="{CC9E2551-232D-4E6F-A5B4-4113A60E1698}" type="pres">
      <dgm:prSet presAssocID="{EBF70579-A8F6-4881-A85D-1098EAB3A232}" presName="imagNode" presStyleLbl="fgImgPlace1" presStyleIdx="1" presStyleCnt="4" custLinFactNeighborY="7308"/>
      <dgm:spPr>
        <a:ln>
          <a:noFill/>
        </a:ln>
      </dgm:spPr>
    </dgm:pt>
    <dgm:pt modelId="{B2078056-6DFA-4460-8D3F-10A921AD659D}" type="pres">
      <dgm:prSet presAssocID="{1A5124CB-75DE-4BB5-ABC7-A75724604C77}" presName="sibTrans" presStyleLbl="sibTrans2D1" presStyleIdx="0" presStyleCnt="0"/>
      <dgm:spPr/>
    </dgm:pt>
    <dgm:pt modelId="{EF724F77-5AA9-496D-B16B-1712EE0054B3}" type="pres">
      <dgm:prSet presAssocID="{EA2F9C37-D491-4325-9CA5-2C21C00F3E9D}" presName="compNode" presStyleCnt="0"/>
      <dgm:spPr/>
    </dgm:pt>
    <dgm:pt modelId="{E492F7F5-B5C4-40C8-9873-782BB3EFD394}" type="pres">
      <dgm:prSet presAssocID="{EA2F9C37-D491-4325-9CA5-2C21C00F3E9D}" presName="node" presStyleLbl="node1" presStyleIdx="2" presStyleCnt="4" custScaleX="109736" custLinFactNeighborY="-4278">
        <dgm:presLayoutVars>
          <dgm:bulletEnabled val="1"/>
        </dgm:presLayoutVars>
      </dgm:prSet>
      <dgm:spPr/>
    </dgm:pt>
    <dgm:pt modelId="{7EBE2799-57E0-4197-ABFC-D68CECA7F127}" type="pres">
      <dgm:prSet presAssocID="{EA2F9C37-D491-4325-9CA5-2C21C00F3E9D}" presName="invisiNode" presStyleLbl="node1" presStyleIdx="2" presStyleCnt="4"/>
      <dgm:spPr/>
    </dgm:pt>
    <dgm:pt modelId="{73682778-AE1C-4BEC-9D26-9FA47FEFDB95}" type="pres">
      <dgm:prSet presAssocID="{EA2F9C37-D491-4325-9CA5-2C21C00F3E9D}" presName="imagNode" presStyleLbl="fgImgPlace1" presStyleIdx="2" presStyleCnt="4" custScaleX="107304" custLinFactNeighborY="7308"/>
      <dgm:spPr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>
          <a:noFill/>
        </a:ln>
      </dgm:spPr>
    </dgm:pt>
    <dgm:pt modelId="{FF9E0941-DB45-4579-A8D4-D6ACE3230496}" type="pres">
      <dgm:prSet presAssocID="{E8750F6C-1A82-461D-A4D9-823498C92A55}" presName="sibTrans" presStyleLbl="sibTrans2D1" presStyleIdx="0" presStyleCnt="0"/>
      <dgm:spPr/>
    </dgm:pt>
    <dgm:pt modelId="{C199B2B6-68BA-465F-A9DD-B4B8BD0DE0D6}" type="pres">
      <dgm:prSet presAssocID="{EC944738-6B44-4437-83BE-613DD5BC7F02}" presName="compNode" presStyleCnt="0"/>
      <dgm:spPr/>
    </dgm:pt>
    <dgm:pt modelId="{CEBEB12C-A406-4630-8EBE-A13CE51BF4F5}" type="pres">
      <dgm:prSet presAssocID="{EC944738-6B44-4437-83BE-613DD5BC7F02}" presName="node" presStyleLbl="node1" presStyleIdx="3" presStyleCnt="4" custLinFactNeighborY="-4278">
        <dgm:presLayoutVars>
          <dgm:bulletEnabled val="1"/>
        </dgm:presLayoutVars>
      </dgm:prSet>
      <dgm:spPr/>
    </dgm:pt>
    <dgm:pt modelId="{CA837381-7309-484F-BCCE-649D7500DC8F}" type="pres">
      <dgm:prSet presAssocID="{EC944738-6B44-4437-83BE-613DD5BC7F02}" presName="invisiNode" presStyleLbl="node1" presStyleIdx="3" presStyleCnt="4"/>
      <dgm:spPr/>
    </dgm:pt>
    <dgm:pt modelId="{5DC284E6-F20A-4DD5-B7A4-EF0F45C5498B}" type="pres">
      <dgm:prSet presAssocID="{EC944738-6B44-4437-83BE-613DD5BC7F02}" presName="imagNode" presStyleLbl="fgImgPlace1" presStyleIdx="3" presStyleCnt="4" custLinFactNeighborY="7308"/>
      <dgm:spPr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  <a:ln>
          <a:noFill/>
        </a:ln>
      </dgm:spPr>
    </dgm:pt>
  </dgm:ptLst>
  <dgm:cxnLst>
    <dgm:cxn modelId="{F970C10A-6E1F-4B0C-A991-327D6697CBC2}" type="presOf" srcId="{362CB8B3-5894-4FD5-9636-303FA9209960}" destId="{90A51BF1-2B08-4CE2-B2AE-7AE9249F693F}" srcOrd="0" destOrd="0" presId="urn:microsoft.com/office/officeart/2005/8/layout/pList2"/>
    <dgm:cxn modelId="{72D39416-9277-4B7B-A83B-F2535F0525E0}" type="presOf" srcId="{1A5124CB-75DE-4BB5-ABC7-A75724604C77}" destId="{B2078056-6DFA-4460-8D3F-10A921AD659D}" srcOrd="0" destOrd="0" presId="urn:microsoft.com/office/officeart/2005/8/layout/pList2"/>
    <dgm:cxn modelId="{08E3D71C-D0E4-4F58-B12A-5EFA177D7938}" type="presOf" srcId="{EA2F9C37-D491-4325-9CA5-2C21C00F3E9D}" destId="{E492F7F5-B5C4-40C8-9873-782BB3EFD394}" srcOrd="0" destOrd="0" presId="urn:microsoft.com/office/officeart/2005/8/layout/pList2"/>
    <dgm:cxn modelId="{18399B2F-A730-451F-98E4-4CC407D640A3}" type="presOf" srcId="{E8750F6C-1A82-461D-A4D9-823498C92A55}" destId="{FF9E0941-DB45-4579-A8D4-D6ACE3230496}" srcOrd="0" destOrd="0" presId="urn:microsoft.com/office/officeart/2005/8/layout/pList2"/>
    <dgm:cxn modelId="{66D5F134-03FE-451A-8D6C-511DF3AAB532}" srcId="{362CB8B3-5894-4FD5-9636-303FA9209960}" destId="{EA2F9C37-D491-4325-9CA5-2C21C00F3E9D}" srcOrd="2" destOrd="0" parTransId="{E780201B-6E06-4A32-934D-116994E569BE}" sibTransId="{E8750F6C-1A82-461D-A4D9-823498C92A55}"/>
    <dgm:cxn modelId="{9809D943-FCC8-4721-8E4D-702BBE3D44C2}" srcId="{362CB8B3-5894-4FD5-9636-303FA9209960}" destId="{EC944738-6B44-4437-83BE-613DD5BC7F02}" srcOrd="3" destOrd="0" parTransId="{08BD2F20-3B22-4F16-9117-0626B1767646}" sibTransId="{B0754B5C-BC7E-4230-B122-D9D7629DE875}"/>
    <dgm:cxn modelId="{D6CDE19B-0E84-4BEA-86EA-4F5A72A165D5}" srcId="{362CB8B3-5894-4FD5-9636-303FA9209960}" destId="{C913BA69-3E04-4D35-A129-0D44B9F55528}" srcOrd="0" destOrd="0" parTransId="{18C93514-135E-41BC-A5AF-5EA830317F35}" sibTransId="{1F3587C7-2E33-4F75-858B-08A32EB56111}"/>
    <dgm:cxn modelId="{E0455FB4-BB87-43B6-BC98-0230B1DD2064}" type="presOf" srcId="{EBF70579-A8F6-4881-A85D-1098EAB3A232}" destId="{D73B8324-2051-4813-B512-599E21C09CA9}" srcOrd="0" destOrd="0" presId="urn:microsoft.com/office/officeart/2005/8/layout/pList2"/>
    <dgm:cxn modelId="{8314FACC-664A-482D-AB4D-D75E81252221}" type="presOf" srcId="{C913BA69-3E04-4D35-A129-0D44B9F55528}" destId="{48EF970C-6E53-4424-B52D-61DE34732D23}" srcOrd="0" destOrd="0" presId="urn:microsoft.com/office/officeart/2005/8/layout/pList2"/>
    <dgm:cxn modelId="{C6CD28CE-87BF-4179-A3CB-DAE365D23FC4}" type="presOf" srcId="{EC944738-6B44-4437-83BE-613DD5BC7F02}" destId="{CEBEB12C-A406-4630-8EBE-A13CE51BF4F5}" srcOrd="0" destOrd="0" presId="urn:microsoft.com/office/officeart/2005/8/layout/pList2"/>
    <dgm:cxn modelId="{21572BDB-3A5B-4659-A83B-422DE66DE193}" srcId="{362CB8B3-5894-4FD5-9636-303FA9209960}" destId="{EBF70579-A8F6-4881-A85D-1098EAB3A232}" srcOrd="1" destOrd="0" parTransId="{E3197EDD-ADF9-4CB8-8C9D-31D6132284CB}" sibTransId="{1A5124CB-75DE-4BB5-ABC7-A75724604C77}"/>
    <dgm:cxn modelId="{BBBA56EA-3F1F-4F21-8F98-99D04DBC267E}" type="presOf" srcId="{1F3587C7-2E33-4F75-858B-08A32EB56111}" destId="{FC4F5077-8855-42BC-8235-3B40361E8C5A}" srcOrd="0" destOrd="0" presId="urn:microsoft.com/office/officeart/2005/8/layout/pList2"/>
    <dgm:cxn modelId="{942E3BC5-FAF7-44B9-9A4C-175211118C92}" type="presParOf" srcId="{90A51BF1-2B08-4CE2-B2AE-7AE9249F693F}" destId="{C06CBF31-7521-4164-9F29-D787ED178F01}" srcOrd="0" destOrd="0" presId="urn:microsoft.com/office/officeart/2005/8/layout/pList2"/>
    <dgm:cxn modelId="{4F90D52C-EA61-4EC5-9425-F7FDD8940B05}" type="presParOf" srcId="{90A51BF1-2B08-4CE2-B2AE-7AE9249F693F}" destId="{74C01C9E-2A5C-4AB3-9C88-4E0BDF647E29}" srcOrd="1" destOrd="0" presId="urn:microsoft.com/office/officeart/2005/8/layout/pList2"/>
    <dgm:cxn modelId="{9EFC05A3-C207-4C96-934F-52B3EBB98C5B}" type="presParOf" srcId="{74C01C9E-2A5C-4AB3-9C88-4E0BDF647E29}" destId="{AB1B2797-739F-44E5-9C6B-8FD624755774}" srcOrd="0" destOrd="0" presId="urn:microsoft.com/office/officeart/2005/8/layout/pList2"/>
    <dgm:cxn modelId="{FFC7F584-0781-41A1-8443-CB90AB3AEEF0}" type="presParOf" srcId="{AB1B2797-739F-44E5-9C6B-8FD624755774}" destId="{48EF970C-6E53-4424-B52D-61DE34732D23}" srcOrd="0" destOrd="0" presId="urn:microsoft.com/office/officeart/2005/8/layout/pList2"/>
    <dgm:cxn modelId="{38759A75-6D16-43A3-9860-F620C30317B5}" type="presParOf" srcId="{AB1B2797-739F-44E5-9C6B-8FD624755774}" destId="{C69E3E58-2523-4EA2-90B3-F0BB10599A36}" srcOrd="1" destOrd="0" presId="urn:microsoft.com/office/officeart/2005/8/layout/pList2"/>
    <dgm:cxn modelId="{7F45B8BF-81F9-45A1-A800-35A7032C8CFC}" type="presParOf" srcId="{AB1B2797-739F-44E5-9C6B-8FD624755774}" destId="{C7AA7BB6-B1E5-4F3E-A1E9-438F8772DF53}" srcOrd="2" destOrd="0" presId="urn:microsoft.com/office/officeart/2005/8/layout/pList2"/>
    <dgm:cxn modelId="{FC9A41D3-EDAE-492D-9E7A-FAD4300FB5EC}" type="presParOf" srcId="{74C01C9E-2A5C-4AB3-9C88-4E0BDF647E29}" destId="{FC4F5077-8855-42BC-8235-3B40361E8C5A}" srcOrd="1" destOrd="0" presId="urn:microsoft.com/office/officeart/2005/8/layout/pList2"/>
    <dgm:cxn modelId="{57376587-8B2D-44BD-AD8B-E854B398E624}" type="presParOf" srcId="{74C01C9E-2A5C-4AB3-9C88-4E0BDF647E29}" destId="{878CC0D3-20BF-4FFC-A3C9-E80ED112FB0C}" srcOrd="2" destOrd="0" presId="urn:microsoft.com/office/officeart/2005/8/layout/pList2"/>
    <dgm:cxn modelId="{3E5C524C-B3A5-4B9B-BC00-8C34764A600F}" type="presParOf" srcId="{878CC0D3-20BF-4FFC-A3C9-E80ED112FB0C}" destId="{D73B8324-2051-4813-B512-599E21C09CA9}" srcOrd="0" destOrd="0" presId="urn:microsoft.com/office/officeart/2005/8/layout/pList2"/>
    <dgm:cxn modelId="{DAF9374C-9E79-4A37-9D84-503180CBDF27}" type="presParOf" srcId="{878CC0D3-20BF-4FFC-A3C9-E80ED112FB0C}" destId="{C9A419E3-B242-404D-8A07-AD5C8C4B1E66}" srcOrd="1" destOrd="0" presId="urn:microsoft.com/office/officeart/2005/8/layout/pList2"/>
    <dgm:cxn modelId="{247ECD1C-CB71-4BE8-98CF-7749802F67AB}" type="presParOf" srcId="{878CC0D3-20BF-4FFC-A3C9-E80ED112FB0C}" destId="{CC9E2551-232D-4E6F-A5B4-4113A60E1698}" srcOrd="2" destOrd="0" presId="urn:microsoft.com/office/officeart/2005/8/layout/pList2"/>
    <dgm:cxn modelId="{EF689C28-4574-46AC-83A6-EC327DAF7C01}" type="presParOf" srcId="{74C01C9E-2A5C-4AB3-9C88-4E0BDF647E29}" destId="{B2078056-6DFA-4460-8D3F-10A921AD659D}" srcOrd="3" destOrd="0" presId="urn:microsoft.com/office/officeart/2005/8/layout/pList2"/>
    <dgm:cxn modelId="{26837886-2D4D-4666-9DFA-4D5067C652C1}" type="presParOf" srcId="{74C01C9E-2A5C-4AB3-9C88-4E0BDF647E29}" destId="{EF724F77-5AA9-496D-B16B-1712EE0054B3}" srcOrd="4" destOrd="0" presId="urn:microsoft.com/office/officeart/2005/8/layout/pList2"/>
    <dgm:cxn modelId="{5CC9AD74-B166-4208-A15D-3363A8F4792A}" type="presParOf" srcId="{EF724F77-5AA9-496D-B16B-1712EE0054B3}" destId="{E492F7F5-B5C4-40C8-9873-782BB3EFD394}" srcOrd="0" destOrd="0" presId="urn:microsoft.com/office/officeart/2005/8/layout/pList2"/>
    <dgm:cxn modelId="{7440F862-92D9-456A-AAD3-C7E7109ABAB6}" type="presParOf" srcId="{EF724F77-5AA9-496D-B16B-1712EE0054B3}" destId="{7EBE2799-57E0-4197-ABFC-D68CECA7F127}" srcOrd="1" destOrd="0" presId="urn:microsoft.com/office/officeart/2005/8/layout/pList2"/>
    <dgm:cxn modelId="{196DC375-60B4-4108-8ABF-DB434CC30959}" type="presParOf" srcId="{EF724F77-5AA9-496D-B16B-1712EE0054B3}" destId="{73682778-AE1C-4BEC-9D26-9FA47FEFDB95}" srcOrd="2" destOrd="0" presId="urn:microsoft.com/office/officeart/2005/8/layout/pList2"/>
    <dgm:cxn modelId="{1055D713-07F8-4A75-BACB-FD641FD86D48}" type="presParOf" srcId="{74C01C9E-2A5C-4AB3-9C88-4E0BDF647E29}" destId="{FF9E0941-DB45-4579-A8D4-D6ACE3230496}" srcOrd="5" destOrd="0" presId="urn:microsoft.com/office/officeart/2005/8/layout/pList2"/>
    <dgm:cxn modelId="{F2C5C905-A22F-42F3-AA55-96816A4121D5}" type="presParOf" srcId="{74C01C9E-2A5C-4AB3-9C88-4E0BDF647E29}" destId="{C199B2B6-68BA-465F-A9DD-B4B8BD0DE0D6}" srcOrd="6" destOrd="0" presId="urn:microsoft.com/office/officeart/2005/8/layout/pList2"/>
    <dgm:cxn modelId="{0CAE5108-65A1-4298-A4E0-0957B4C2882D}" type="presParOf" srcId="{C199B2B6-68BA-465F-A9DD-B4B8BD0DE0D6}" destId="{CEBEB12C-A406-4630-8EBE-A13CE51BF4F5}" srcOrd="0" destOrd="0" presId="urn:microsoft.com/office/officeart/2005/8/layout/pList2"/>
    <dgm:cxn modelId="{8AD1F7FF-F75B-495E-8176-62239470239B}" type="presParOf" srcId="{C199B2B6-68BA-465F-A9DD-B4B8BD0DE0D6}" destId="{CA837381-7309-484F-BCCE-649D7500DC8F}" srcOrd="1" destOrd="0" presId="urn:microsoft.com/office/officeart/2005/8/layout/pList2"/>
    <dgm:cxn modelId="{2B64809C-41FF-4547-A534-491F0B98A31A}" type="presParOf" srcId="{C199B2B6-68BA-465F-A9DD-B4B8BD0DE0D6}" destId="{5DC284E6-F20A-4DD5-B7A4-EF0F45C5498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CBF31-7521-4164-9F29-D787ED178F01}">
      <dsp:nvSpPr>
        <dsp:cNvPr id="0" name=""/>
        <dsp:cNvSpPr/>
      </dsp:nvSpPr>
      <dsp:spPr>
        <a:xfrm>
          <a:off x="0" y="14020"/>
          <a:ext cx="12097344" cy="2485930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A7BB6-B1E5-4F3E-A1E9-438F8772DF53}">
      <dsp:nvSpPr>
        <dsp:cNvPr id="0" name=""/>
        <dsp:cNvSpPr/>
      </dsp:nvSpPr>
      <dsp:spPr>
        <a:xfrm>
          <a:off x="365776" y="464683"/>
          <a:ext cx="2584684" cy="18230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F970C-6E53-4424-B52D-61DE34732D23}">
      <dsp:nvSpPr>
        <dsp:cNvPr id="0" name=""/>
        <dsp:cNvSpPr/>
      </dsp:nvSpPr>
      <dsp:spPr>
        <a:xfrm rot="10800000">
          <a:off x="365776" y="2355949"/>
          <a:ext cx="2584684" cy="3038358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2700" cap="flat" cmpd="sng" algn="ctr">
          <a:solidFill>
            <a:srgbClr val="29B2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29B2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Materiality Assessment &amp; Strategies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Value chain approach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Materiality assessment over the value chain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Brand module benchmarking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Strategy development &amp;  Business cases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Reporting</a:t>
          </a:r>
        </a:p>
      </dsp:txBody>
      <dsp:txXfrm rot="10800000">
        <a:off x="445264" y="2355949"/>
        <a:ext cx="2425708" cy="2958870"/>
      </dsp:txXfrm>
    </dsp:sp>
    <dsp:sp modelId="{CC9E2551-232D-4E6F-A5B4-4113A60E1698}">
      <dsp:nvSpPr>
        <dsp:cNvPr id="0" name=""/>
        <dsp:cNvSpPr/>
      </dsp:nvSpPr>
      <dsp:spPr>
        <a:xfrm>
          <a:off x="3208930" y="464683"/>
          <a:ext cx="2584684" cy="182301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B8324-2051-4813-B512-599E21C09CA9}">
      <dsp:nvSpPr>
        <dsp:cNvPr id="0" name=""/>
        <dsp:cNvSpPr/>
      </dsp:nvSpPr>
      <dsp:spPr>
        <a:xfrm rot="10800000">
          <a:off x="3236922" y="2355949"/>
          <a:ext cx="2584684" cy="3038358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2700" cap="flat" cmpd="sng" algn="ctr">
          <a:solidFill>
            <a:srgbClr val="29B2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29B2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Materials &amp; Products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 dirty="0">
            <a:solidFill>
              <a:srgbClr val="323F4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Create standards for materials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Design for environment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Product portfolio strategy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Brand policies to include restricted substances &amp; animal welfare etc.</a:t>
          </a:r>
        </a:p>
      </dsp:txBody>
      <dsp:txXfrm rot="10800000">
        <a:off x="3316410" y="2355949"/>
        <a:ext cx="2425708" cy="2958870"/>
      </dsp:txXfrm>
    </dsp:sp>
    <dsp:sp modelId="{73682778-AE1C-4BEC-9D26-9FA47FEFDB95}">
      <dsp:nvSpPr>
        <dsp:cNvPr id="0" name=""/>
        <dsp:cNvSpPr/>
      </dsp:nvSpPr>
      <dsp:spPr>
        <a:xfrm>
          <a:off x="6083513" y="464683"/>
          <a:ext cx="2773470" cy="18230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2F7F5-B5C4-40C8-9873-782BB3EFD394}">
      <dsp:nvSpPr>
        <dsp:cNvPr id="0" name=""/>
        <dsp:cNvSpPr/>
      </dsp:nvSpPr>
      <dsp:spPr>
        <a:xfrm rot="10800000">
          <a:off x="6052083" y="2355949"/>
          <a:ext cx="2836329" cy="3038358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2700" cap="flat" cmpd="sng" algn="ctr">
          <a:solidFill>
            <a:srgbClr val="29B2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29B2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Supply Chain &amp; Facilities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GB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Supply chain mapping / strategy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Higg FEM &amp; SLCP verification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Chemicals management  / „ZDHC protocol“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Good manufacturing practices and Handbooks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KPIs &amp; performance improvements</a:t>
          </a:r>
          <a:endParaRPr lang="en-US" sz="1300" b="0" kern="1200" dirty="0">
            <a:solidFill>
              <a:srgbClr val="06245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06245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 rot="10800000">
        <a:off x="6139310" y="2355949"/>
        <a:ext cx="2661875" cy="2951131"/>
      </dsp:txXfrm>
    </dsp:sp>
    <dsp:sp modelId="{5DC284E6-F20A-4DD5-B7A4-EF0F45C5498B}">
      <dsp:nvSpPr>
        <dsp:cNvPr id="0" name=""/>
        <dsp:cNvSpPr/>
      </dsp:nvSpPr>
      <dsp:spPr>
        <a:xfrm>
          <a:off x="9146882" y="464683"/>
          <a:ext cx="2584684" cy="18230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EB12C-A406-4630-8EBE-A13CE51BF4F5}">
      <dsp:nvSpPr>
        <dsp:cNvPr id="0" name=""/>
        <dsp:cNvSpPr/>
      </dsp:nvSpPr>
      <dsp:spPr>
        <a:xfrm rot="10800000">
          <a:off x="9146882" y="2355949"/>
          <a:ext cx="2584684" cy="3038358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2700" cap="flat" cmpd="sng" algn="ctr">
          <a:solidFill>
            <a:srgbClr val="29B2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29B2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Workshops &amp; Trainings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 dirty="0">
            <a:solidFill>
              <a:srgbClr val="323F4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30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Supplier training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30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Designer training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30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Training on sustainability &amp; environmental impacts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•</a:t>
          </a:r>
          <a:r>
            <a:rPr lang="en-US" sz="1300" b="0" kern="12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Training on sustainability strategy</a:t>
          </a:r>
        </a:p>
      </dsp:txBody>
      <dsp:txXfrm rot="10800000">
        <a:off x="9226370" y="2355949"/>
        <a:ext cx="2425708" cy="2958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69B65-4EF7-46EB-8097-98DE1E175085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587BE-3AA4-438E-B192-B484166D85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46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56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358636" y="4749567"/>
            <a:ext cx="6386789" cy="5036491"/>
          </a:xfrm>
        </p:spPr>
        <p:txBody>
          <a:bodyPr/>
          <a:lstStyle/>
          <a:p>
            <a:pPr marL="0" indent="0">
              <a:buNone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slide about our company and here you see our team</a:t>
            </a:r>
          </a:p>
          <a:p>
            <a:pPr marL="0" indent="0">
              <a:buNone/>
            </a:pP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181595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Leadership &amp; Sustainability </a:t>
            </a:r>
          </a:p>
          <a:p>
            <a:pPr>
              <a:lnSpc>
                <a:spcPct val="100000"/>
              </a:lnSpc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promote </a:t>
            </a:r>
          </a:p>
          <a:p>
            <a:pPr marL="351624" indent="-3516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Sustainability as Corporate Strategy 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1624" indent="-3516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Sustainability as Business Model   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1624" indent="-3516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Sustainability as Leadership quality </a:t>
            </a:r>
          </a:p>
          <a:p>
            <a:pPr marL="351624" indent="-3516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see our team here.</a:t>
            </a:r>
          </a:p>
          <a:p>
            <a:pPr>
              <a:lnSpc>
                <a:spcPct val="100000"/>
              </a:lnSpc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cover a broad range of solutions and therefore work in partnerships globally and we work with clients in Europe, Asia and Americas.</a:t>
            </a:r>
          </a:p>
          <a:p>
            <a:pPr>
              <a:lnSpc>
                <a:spcPct val="100000"/>
              </a:lnSpc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9366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lIns="86530" tIns="43265" rIns="86530" bIns="43265"/>
          <a:lstStyle/>
          <a:p>
            <a:r>
              <a:rPr lang="en-GB" dirty="0"/>
              <a:t>And now lets turn to products and materials</a:t>
            </a:r>
          </a:p>
        </p:txBody>
      </p:sp>
    </p:spTree>
    <p:extLst>
      <p:ext uri="{BB962C8B-B14F-4D97-AF65-F5344CB8AC3E}">
        <p14:creationId xmlns:p14="http://schemas.microsoft.com/office/powerpoint/2010/main" val="39101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lIns="86530" tIns="43265" rIns="86530" bIns="43265"/>
          <a:lstStyle/>
          <a:p>
            <a:endParaRPr lang="en-GB" sz="2400" dirty="0">
              <a:effectLst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01505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358636" y="4749567"/>
            <a:ext cx="6386789" cy="5036491"/>
          </a:xfrm>
        </p:spPr>
        <p:txBody>
          <a:bodyPr/>
          <a:lstStyle/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folder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following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appears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A&amp;T log,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Higg FEM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scheme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Higg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fSLM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slcp</a:t>
            </a:r>
            <a:endParaRPr lang="de-DE" sz="12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specifically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attention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Let‘s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a&amp;t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log. 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de-DE" sz="1200" dirty="0">
              <a:effectLst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07082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358636" y="4749567"/>
            <a:ext cx="6386789" cy="5036491"/>
          </a:xfrm>
        </p:spPr>
        <p:txBody>
          <a:bodyPr/>
          <a:lstStyle/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folder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following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appears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A&amp;T log,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Higg FEM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scheme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Higg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fSLM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slcp</a:t>
            </a:r>
            <a:endParaRPr lang="de-DE" sz="12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specifically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attention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Let‘s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a&amp;t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log. 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de-DE" sz="1200" dirty="0">
              <a:effectLst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38714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358636" y="4749567"/>
            <a:ext cx="6386789" cy="5036491"/>
          </a:xfrm>
        </p:spPr>
        <p:txBody>
          <a:bodyPr/>
          <a:lstStyle/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folder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following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appears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A&amp;T log,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Higg FEM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scheme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Higg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fSLM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slcp</a:t>
            </a:r>
            <a:endParaRPr lang="de-DE" sz="12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specifically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attention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lvl="0"/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Let‘s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a&amp;t</a:t>
            </a:r>
            <a:r>
              <a:rPr lang="de-DE" sz="12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log. 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de-DE" sz="1200" dirty="0">
              <a:effectLst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8009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525" tIns="43250" rIns="86525" bIns="432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54059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358636" y="4749567"/>
            <a:ext cx="6386789" cy="5036491"/>
          </a:xfrm>
        </p:spPr>
        <p:txBody>
          <a:bodyPr/>
          <a:lstStyle/>
          <a:p>
            <a:pPr marL="0" indent="0">
              <a:buNone/>
            </a:pPr>
            <a:r>
              <a:rPr lang="en-GB" sz="1200" dirty="0"/>
              <a:t>I would like to also recommend some of our previous webinars, amongst others from our verification trail and more. </a:t>
            </a:r>
          </a:p>
        </p:txBody>
      </p:sp>
    </p:spTree>
    <p:extLst>
      <p:ext uri="{BB962C8B-B14F-4D97-AF65-F5344CB8AC3E}">
        <p14:creationId xmlns:p14="http://schemas.microsoft.com/office/powerpoint/2010/main" val="289647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14E83-C27B-49C8-BE4D-8C71233C1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DA439C-2CB9-4C1B-89A4-2E1062D1D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A88BD2-0450-4026-992D-5672CCDFD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52DA7B-AC35-4803-BEA6-4ED85CA2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970CC3-0FC7-44A0-9CD2-2635C3A1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114B9-DDE8-41AB-8039-DF56058A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1A5D15-2455-49A1-958F-833D65966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0EA3EA-AD45-4DEC-B097-F342DFEA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2477F8-1F8C-4F41-BC44-6378AC648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AF9D57-86B0-4588-A04E-9BE950C60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13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266155-F6C4-49AA-812E-978B04BBB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F11050-FEE3-40C7-A31A-9A06A52F0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B3A283-D1AD-4D4A-A7C7-5B68B951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792958-823F-4B8E-99E8-A2F9ED5A8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F63D44-23EE-4BBB-9D02-3E5A3809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05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0982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11141075" y="654052"/>
            <a:ext cx="438151" cy="366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01" y="0"/>
                </a:moveTo>
                <a:lnTo>
                  <a:pt x="0" y="21600"/>
                </a:lnTo>
                <a:lnTo>
                  <a:pt x="1709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82F6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rtl="0" hangingPunct="0">
              <a:defRPr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7F7F7F"/>
              </a:solidFill>
            </a:endParaRPr>
          </a:p>
        </p:txBody>
      </p:sp>
      <p:sp>
        <p:nvSpPr>
          <p:cNvPr id="18" name="Shape 18"/>
          <p:cNvSpPr/>
          <p:nvPr/>
        </p:nvSpPr>
        <p:spPr>
          <a:xfrm>
            <a:off x="-530225" y="652462"/>
            <a:ext cx="960439" cy="368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lnTo>
                  <a:pt x="0" y="21600"/>
                </a:lnTo>
                <a:lnTo>
                  <a:pt x="1953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rtl="0" hangingPunct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9" name="image4-smal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78" y="6194106"/>
            <a:ext cx="2452577" cy="30417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/>
        </p:nvSpPr>
        <p:spPr>
          <a:xfrm>
            <a:off x="-530225" y="652462"/>
            <a:ext cx="960439" cy="368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lnTo>
                  <a:pt x="0" y="21600"/>
                </a:lnTo>
                <a:lnTo>
                  <a:pt x="1953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82F6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rtl="0" hangingPunct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226338" y="768400"/>
            <a:ext cx="259686" cy="15388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408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EC744-15FA-424C-96BA-7D102D5E4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E6B25C-F85B-41B6-9BF6-AD9D7E996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E033B8-10E5-45C8-9077-989D400F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932150-C698-4C98-A0AE-67D781DF3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488C12-3E1A-43F5-AB3D-773EE1DF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00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5BFA6-97CC-4D92-AFE6-E8EB2807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F886CA-30EA-4037-8204-B0E42B48B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913E4B-14B3-4B76-B670-77D3EDBE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3088E7-75ED-4833-8378-793BEE89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20DF58-0F7D-4388-A344-2BFFD990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83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88E63-3D44-47BB-B522-D1B0E24B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7F350A-533B-4B19-9AA9-C30BE6489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623F25-3DFD-4FDE-A28D-7417887C2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7EE2AC-B50A-4458-8436-B501E6C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B18D34-DCA5-444F-B802-97F6969A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5B0A4BB-A993-444A-ADDF-310E8626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3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D9E9B-CBAF-4BAD-8BF5-5271C0EA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5C9BBA-DFF6-47C8-B513-556D3E3A9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280FD5D-2FDA-42D9-99D3-D3FEDBACE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79727F-69AB-434B-9A3A-7347DAB77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ED2D50C-47C3-4112-A001-F73D3D109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0845229-34A0-4D12-ACF1-696F53F89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9B1AFE-066D-481D-B26E-A07B9434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84F3956-912A-47B7-8999-D90CE791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7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CCC084-4993-477A-9B45-1B881CF7E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963FFF-610F-41FA-B9FC-28214AF2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5A465B-4183-457B-9806-DC2C4C9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7B4482-62EB-4F27-9431-A545FA69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9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4B3A03-D056-46F5-94FB-2F32C5485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589233-F0AF-4ACE-B3C2-ECA24C20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90F0A3-8125-4A57-AD56-CE821BBA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21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9269CE-C555-4185-85E1-A78FA236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6F17E9-5950-4E67-A889-9BE9A0EED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F0FB55-2E32-4485-8F53-0AB2CDCE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23DD99-2580-45A4-B2CC-AD37AB07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681AFB-7EB4-4D7F-B1A4-61173390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BB95E-41A6-459F-8CDE-3896CBE3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49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55898-C5A3-4769-9575-13E9FE570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17C9E59-7238-4C0D-9CC6-9728B5437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F0183E-F16A-459F-AFBC-F38F57AF0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E0FC3E-E10C-4D12-B508-FE315F70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901BB6-6BC2-45E8-8A6E-5DD86C67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B4D75D-AD00-4A24-A06F-521028EE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44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93A3A00-85DC-4F7D-AEC0-3D6A61BF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5516F7-0877-4312-B89D-C4EA9D881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9A3330-4167-4720-A75B-F56E477C9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B6306-8B8D-4CC8-9370-04FFDC485FDB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93640-83CC-4FF4-A095-B3774305B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34D3D5-0468-49FD-9671-A621DB177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36048-58C5-47F2-B0B7-1B12D6C9F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24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bit.ly/L_S_Verifie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bit.ly/L_S_Verifier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eadership-sustainability.com/2020/07/07/how-to-make-your-brand-retail-business-more-sustainable-with-higg-brm/" TargetMode="External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hyperlink" Target="https://www.youtube.com/watch?v=7oj-qUuR_h4" TargetMode="External"/><Relationship Id="rId7" Type="http://schemas.openxmlformats.org/officeDocument/2006/relationships/hyperlink" Target="https://www.leadership-sustainability.com/2020/11/30/presentation-recording-climate-change-science-based-targets/" TargetMode="External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leadership-sustainability.com/2021/05/05/rewatch-our-webinar-social-and-environmental-risk-assessment-and-strategy/" TargetMode="External"/><Relationship Id="rId11" Type="http://schemas.openxmlformats.org/officeDocument/2006/relationships/image" Target="../media/image17.jpeg"/><Relationship Id="rId5" Type="http://schemas.openxmlformats.org/officeDocument/2006/relationships/hyperlink" Target="https://www.leadership-sustainability.com/2021/04/29/towards-the-supply-chain-laws-are-you-prepared/" TargetMode="External"/><Relationship Id="rId15" Type="http://schemas.openxmlformats.org/officeDocument/2006/relationships/image" Target="../media/image21.jpeg"/><Relationship Id="rId10" Type="http://schemas.openxmlformats.org/officeDocument/2006/relationships/hyperlink" Target="https://www.leadership-sustainability.com/2020/03/03/recording-presentation-webinar-the-higg-fem-verification-trail-air-emissions/" TargetMode="External"/><Relationship Id="rId4" Type="http://schemas.openxmlformats.org/officeDocument/2006/relationships/hyperlink" Target="https://www.leadership-sustainability.com/2020/11/23/traceability-supply-chain-mapping-why-it-matters/" TargetMode="External"/><Relationship Id="rId9" Type="http://schemas.openxmlformats.org/officeDocument/2006/relationships/hyperlink" Target="https://www.leadership-sustainability.com/2021/05/06/supply-chain-management-program-for-environmental-performance/" TargetMode="External"/><Relationship Id="rId1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26" Type="http://schemas.openxmlformats.org/officeDocument/2006/relationships/image" Target="../media/image41.jpg"/><Relationship Id="rId39" Type="http://schemas.openxmlformats.org/officeDocument/2006/relationships/image" Target="../media/image52.png"/><Relationship Id="rId21" Type="http://schemas.openxmlformats.org/officeDocument/2006/relationships/image" Target="../media/image36.jpeg"/><Relationship Id="rId34" Type="http://schemas.microsoft.com/office/2007/relationships/hdphoto" Target="../media/hdphoto2.wdp"/><Relationship Id="rId42" Type="http://schemas.openxmlformats.org/officeDocument/2006/relationships/image" Target="../media/image55.jpeg"/><Relationship Id="rId47" Type="http://schemas.microsoft.com/office/2007/relationships/hdphoto" Target="../media/hdphoto5.wdp"/><Relationship Id="rId50" Type="http://schemas.openxmlformats.org/officeDocument/2006/relationships/image" Target="../media/image6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29" Type="http://schemas.openxmlformats.org/officeDocument/2006/relationships/image" Target="../media/image44.jpeg"/><Relationship Id="rId11" Type="http://schemas.openxmlformats.org/officeDocument/2006/relationships/image" Target="../media/image28.png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37" Type="http://schemas.openxmlformats.org/officeDocument/2006/relationships/image" Target="../media/image50.jpeg"/><Relationship Id="rId40" Type="http://schemas.openxmlformats.org/officeDocument/2006/relationships/image" Target="../media/image53.png"/><Relationship Id="rId45" Type="http://schemas.openxmlformats.org/officeDocument/2006/relationships/image" Target="../media/image57.jpeg"/><Relationship Id="rId5" Type="http://schemas.openxmlformats.org/officeDocument/2006/relationships/hyperlink" Target="http://bit.ly/LS_Newsletter_subscribe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jpeg"/><Relationship Id="rId36" Type="http://schemas.microsoft.com/office/2007/relationships/hdphoto" Target="../media/hdphoto3.wdp"/><Relationship Id="rId49" Type="http://schemas.microsoft.com/office/2007/relationships/hdphoto" Target="../media/hdphoto6.wdp"/><Relationship Id="rId10" Type="http://schemas.openxmlformats.org/officeDocument/2006/relationships/hyperlink" Target="https://twitter.com/KarinEkberg10" TargetMode="External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microsoft.com/office/2007/relationships/hdphoto" Target="../media/hdphoto4.wdp"/><Relationship Id="rId52" Type="http://schemas.openxmlformats.org/officeDocument/2006/relationships/image" Target="../media/image61.jpeg"/><Relationship Id="rId4" Type="http://schemas.openxmlformats.org/officeDocument/2006/relationships/hyperlink" Target="mailto:Karin.Ekberg@Leadership-Sustainability.com" TargetMode="External"/><Relationship Id="rId9" Type="http://schemas.openxmlformats.org/officeDocument/2006/relationships/image" Target="../media/image27.png"/><Relationship Id="rId14" Type="http://schemas.openxmlformats.org/officeDocument/2006/relationships/hyperlink" Target="https://www.linkedin.com/in/karinekbergleadership/?originalSubdomain=de" TargetMode="External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jpeg"/><Relationship Id="rId35" Type="http://schemas.openxmlformats.org/officeDocument/2006/relationships/image" Target="../media/image49.png"/><Relationship Id="rId43" Type="http://schemas.openxmlformats.org/officeDocument/2006/relationships/image" Target="../media/image56.png"/><Relationship Id="rId48" Type="http://schemas.openxmlformats.org/officeDocument/2006/relationships/image" Target="../media/image59.png"/><Relationship Id="rId8" Type="http://schemas.openxmlformats.org/officeDocument/2006/relationships/hyperlink" Target="https://de.linkedin.com/in/karinekbergleadership" TargetMode="External"/><Relationship Id="rId51" Type="http://schemas.openxmlformats.org/officeDocument/2006/relationships/hyperlink" Target="https://www.leadership-sustainability.com/about-us-2/" TargetMode="External"/><Relationship Id="rId3" Type="http://schemas.openxmlformats.org/officeDocument/2006/relationships/hyperlink" Target="http://www.leadership-sustainability.com/" TargetMode="External"/><Relationship Id="rId12" Type="http://schemas.openxmlformats.org/officeDocument/2006/relationships/hyperlink" Target="https://www.youtube.com/channel/UCQA6caBr_PvkFRuK3Psg7bw" TargetMode="External"/><Relationship Id="rId17" Type="http://schemas.openxmlformats.org/officeDocument/2006/relationships/image" Target="../media/image32.png"/><Relationship Id="rId25" Type="http://schemas.openxmlformats.org/officeDocument/2006/relationships/image" Target="../media/image40.jpeg"/><Relationship Id="rId33" Type="http://schemas.openxmlformats.org/officeDocument/2006/relationships/image" Target="../media/image48.png"/><Relationship Id="rId38" Type="http://schemas.openxmlformats.org/officeDocument/2006/relationships/image" Target="../media/image51.jpeg"/><Relationship Id="rId46" Type="http://schemas.openxmlformats.org/officeDocument/2006/relationships/image" Target="../media/image58.png"/><Relationship Id="rId20" Type="http://schemas.openxmlformats.org/officeDocument/2006/relationships/image" Target="../media/image35.png"/><Relationship Id="rId41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leadership-sustainability.com/appointment-booking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bit.ly/L_S_Referenc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bit.ly/L_S_Referenc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678BAF34-CFC5-4660-8B79-2DB25BAE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751"/>
          <a:stretch/>
        </p:blipFill>
        <p:spPr bwMode="auto">
          <a:xfrm>
            <a:off x="0" y="-19050"/>
            <a:ext cx="121920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352" y="4395794"/>
            <a:ext cx="4859064" cy="523218"/>
          </a:xfrm>
          <a:prstGeom prst="rect">
            <a:avLst/>
          </a:prstGeom>
          <a:solidFill>
            <a:srgbClr val="062450"/>
          </a:solidFill>
          <a:ln w="12700" cap="flat">
            <a:solidFill>
              <a:srgbClr val="06245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2800" dirty="0">
                <a:solidFill>
                  <a:srgbClr val="FFFFFF"/>
                </a:solidFill>
                <a:latin typeface="Open Sans"/>
                <a:cs typeface="Open Sans"/>
              </a:rPr>
              <a:t>Company Presentation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52" y="5034664"/>
            <a:ext cx="1352384" cy="338552"/>
          </a:xfrm>
          <a:prstGeom prst="rect">
            <a:avLst/>
          </a:prstGeom>
          <a:solidFill>
            <a:srgbClr val="062450"/>
          </a:solidFill>
          <a:ln w="12700" cap="flat">
            <a:solidFill>
              <a:srgbClr val="06245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pPr algn="l" rtl="0" latinLnBrk="1" hangingPunct="0"/>
            <a:r>
              <a:rPr lang="en-US" sz="1600" dirty="0">
                <a:solidFill>
                  <a:srgbClr val="FFFFFF"/>
                </a:solidFill>
                <a:latin typeface="Open Sans"/>
                <a:cs typeface="Open Sans"/>
              </a:rPr>
              <a:t>Karin Ekberg</a:t>
            </a:r>
          </a:p>
        </p:txBody>
      </p:sp>
      <p:pic>
        <p:nvPicPr>
          <p:cNvPr id="8" name="logo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76" y="5949282"/>
            <a:ext cx="5976664" cy="7412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676518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140B7E-A74C-4904-863E-6A01FF905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7"/>
          <a:stretch/>
        </p:blipFill>
        <p:spPr>
          <a:xfrm>
            <a:off x="8450207" y="-258236"/>
            <a:ext cx="4702578" cy="711623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189677-AD0B-447F-A8AC-A1E6D97EDC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818796" y="809962"/>
            <a:ext cx="501840" cy="230828"/>
          </a:xfrm>
        </p:spPr>
        <p:txBody>
          <a:bodyPr/>
          <a:lstStyle/>
          <a:p>
            <a:fld id="{86CB4B4D-7CA3-9044-876B-883B54F8677D}" type="slidenum">
              <a:rPr lang="en-GB" sz="1800" smtClean="0">
                <a:solidFill>
                  <a:schemeClr val="bg2">
                    <a:lumMod val="25000"/>
                  </a:schemeClr>
                </a:solidFill>
              </a:rPr>
              <a:pPr/>
              <a:t>10</a:t>
            </a:fld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60D481C-9056-42E7-9D90-28E6DDA8CBA1}"/>
              </a:ext>
            </a:extLst>
          </p:cNvPr>
          <p:cNvSpPr txBox="1">
            <a:spLocks/>
          </p:cNvSpPr>
          <p:nvPr/>
        </p:nvSpPr>
        <p:spPr>
          <a:xfrm>
            <a:off x="551383" y="1340768"/>
            <a:ext cx="6696745" cy="424847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lnSpc>
                <a:spcPct val="11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800" dirty="0">
              <a:latin typeface="Open Sans"/>
              <a:cs typeface="Open Sans"/>
            </a:endParaRPr>
          </a:p>
        </p:txBody>
      </p:sp>
      <p:sp>
        <p:nvSpPr>
          <p:cNvPr id="9" name="Shape 277">
            <a:extLst>
              <a:ext uri="{FF2B5EF4-FFF2-40B4-BE49-F238E27FC236}">
                <a16:creationId xmlns:a16="http://schemas.microsoft.com/office/drawing/2014/main" id="{E1F2BFAD-CC98-B942-A5B8-5CA1BFEF9319}"/>
              </a:ext>
            </a:extLst>
          </p:cNvPr>
          <p:cNvSpPr/>
          <p:nvPr/>
        </p:nvSpPr>
        <p:spPr>
          <a:xfrm>
            <a:off x="490538" y="620688"/>
            <a:ext cx="4375555" cy="523220"/>
          </a:xfrm>
          <a:prstGeom prst="rect">
            <a:avLst/>
          </a:prstGeom>
          <a:ln w="12700">
            <a:miter lim="400000"/>
          </a:ln>
          <a:effectLst>
            <a:outerShdw blurRad="660400" dist="254000" dir="54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Higg BRM – </a:t>
            </a:r>
            <a:r>
              <a:rPr lang="en-US" sz="2800" dirty="0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services</a:t>
            </a:r>
            <a:endParaRPr lang="en-US" sz="2800" dirty="0">
              <a:solidFill>
                <a:srgbClr val="34A898"/>
              </a:solidFill>
            </a:endParaRPr>
          </a:p>
        </p:txBody>
      </p:sp>
      <p:sp>
        <p:nvSpPr>
          <p:cNvPr id="11" name="Google Shape;146;p10">
            <a:extLst>
              <a:ext uri="{FF2B5EF4-FFF2-40B4-BE49-F238E27FC236}">
                <a16:creationId xmlns:a16="http://schemas.microsoft.com/office/drawing/2014/main" id="{C4763584-57F4-4268-9556-A49617EEF42B}"/>
              </a:ext>
            </a:extLst>
          </p:cNvPr>
          <p:cNvSpPr txBox="1"/>
          <p:nvPr/>
        </p:nvSpPr>
        <p:spPr>
          <a:xfrm>
            <a:off x="9231669" y="6516701"/>
            <a:ext cx="2768987" cy="23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900"/>
              <a:buFont typeface="Open Sans"/>
              <a:buNone/>
            </a:pPr>
            <a:r>
              <a:rPr lang="en-GB" sz="900" b="0" i="0" u="none" strike="noStrike" cap="none" dirty="0">
                <a:solidFill>
                  <a:schemeClr val="tx1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©Leadership &amp; Sustainability Karin Ekberg GmbH</a:t>
            </a:r>
            <a:endParaRPr sz="900" b="0" i="0" u="none" strike="noStrike" cap="none" dirty="0">
              <a:solidFill>
                <a:schemeClr val="tx1">
                  <a:lumMod val="20000"/>
                  <a:lumOff val="8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141;p10">
            <a:extLst>
              <a:ext uri="{FF2B5EF4-FFF2-40B4-BE49-F238E27FC236}">
                <a16:creationId xmlns:a16="http://schemas.microsoft.com/office/drawing/2014/main" id="{9D4DFEBA-6957-44FB-B79D-21DF6C08666A}"/>
              </a:ext>
            </a:extLst>
          </p:cNvPr>
          <p:cNvSpPr/>
          <p:nvPr/>
        </p:nvSpPr>
        <p:spPr>
          <a:xfrm>
            <a:off x="490537" y="1732979"/>
            <a:ext cx="7189639" cy="509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1" indent="-171450" algn="l" rtl="0">
              <a:lnSpc>
                <a:spcPct val="120000"/>
              </a:lnSpc>
              <a:spcBef>
                <a:spcPts val="270"/>
              </a:spcBef>
              <a:buClr>
                <a:srgbClr val="323F4F"/>
              </a:buClr>
              <a:buSzPts val="1800"/>
              <a:buFont typeface="Open Sans"/>
              <a:buChar char="•"/>
            </a:pPr>
            <a:r>
              <a:rPr lang="en-GB" sz="2000" dirty="0">
                <a:solidFill>
                  <a:srgbClr val="323F4F"/>
                </a:solidFill>
                <a:latin typeface="Open Sans"/>
                <a:ea typeface="Open Sans"/>
                <a:cs typeface="Open Sans"/>
              </a:rPr>
              <a:t>We are now a verifier body for </a:t>
            </a:r>
            <a:r>
              <a:rPr lang="en-GB" sz="2000" b="1" dirty="0">
                <a:solidFill>
                  <a:srgbClr val="29B297"/>
                </a:solidFill>
                <a:latin typeface="Open Sans"/>
                <a:ea typeface="Open Sans"/>
                <a:cs typeface="Open Sans"/>
              </a:rPr>
              <a:t>Higg BRM </a:t>
            </a:r>
            <a:r>
              <a:rPr lang="en-GB" sz="2000" dirty="0">
                <a:solidFill>
                  <a:srgbClr val="323F4F"/>
                </a:solidFill>
                <a:latin typeface="Open Sans"/>
                <a:ea typeface="Open Sans"/>
                <a:cs typeface="Open Sans"/>
              </a:rPr>
              <a:t>with 2 BRM verifiers </a:t>
            </a:r>
          </a:p>
          <a:p>
            <a:pPr marL="171450" lvl="1" indent="-171450" algn="l" rtl="0">
              <a:lnSpc>
                <a:spcPct val="120000"/>
              </a:lnSpc>
              <a:spcBef>
                <a:spcPts val="270"/>
              </a:spcBef>
              <a:buClr>
                <a:srgbClr val="323F4F"/>
              </a:buClr>
              <a:buSzPts val="1800"/>
              <a:buFont typeface="Open Sans"/>
              <a:buChar char="•"/>
            </a:pPr>
            <a:r>
              <a:rPr lang="en-GB" sz="2000" dirty="0">
                <a:solidFill>
                  <a:srgbClr val="323F4F"/>
                </a:solidFill>
                <a:latin typeface="Open Sans"/>
                <a:ea typeface="Open Sans"/>
                <a:cs typeface="Open Sans"/>
              </a:rPr>
              <a:t>Brands and retailers of all sizes can use Higg BRM to measure </a:t>
            </a:r>
            <a:r>
              <a:rPr lang="en-GB" sz="2000" b="1" dirty="0">
                <a:solidFill>
                  <a:srgbClr val="34A898"/>
                </a:solidFill>
                <a:latin typeface="Open Sans"/>
                <a:ea typeface="Open Sans"/>
                <a:cs typeface="Open Sans"/>
              </a:rPr>
              <a:t>environmental and social impacts </a:t>
            </a:r>
            <a:r>
              <a:rPr lang="en-GB" sz="2000" dirty="0">
                <a:solidFill>
                  <a:srgbClr val="323F4F"/>
                </a:solidFill>
                <a:latin typeface="Open Sans"/>
                <a:ea typeface="Open Sans"/>
                <a:cs typeface="Open Sans"/>
              </a:rPr>
              <a:t>of their value chain</a:t>
            </a:r>
            <a:endParaRPr lang="en-GB" sz="2000" dirty="0">
              <a:solidFill>
                <a:srgbClr val="323F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marR="0" lvl="1" indent="-171450" algn="l" rtl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Clr>
                <a:srgbClr val="323F4F"/>
              </a:buClr>
              <a:buSzPts val="1800"/>
              <a:buFont typeface="Open Sans"/>
              <a:buChar char="•"/>
            </a:pPr>
            <a:r>
              <a:rPr lang="en-GB" sz="2000" b="0" i="0" u="none" strike="noStrike" cap="none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Leadership &amp; Sustainability </a:t>
            </a:r>
            <a:r>
              <a:rPr lang="en-GB" sz="2000" b="1" i="0" u="none" strike="noStrike" cap="none" dirty="0">
                <a:solidFill>
                  <a:srgbClr val="313E4E"/>
                </a:solidFill>
                <a:latin typeface="Open Sans"/>
                <a:ea typeface="Open Sans"/>
                <a:cs typeface="Open Sans"/>
                <a:sym typeface="Open Sans"/>
              </a:rPr>
              <a:t>provides verification </a:t>
            </a:r>
            <a:r>
              <a:rPr lang="en-GB" sz="2000" b="0" i="0" u="none" strike="noStrike" cap="none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to</a:t>
            </a:r>
            <a:r>
              <a:rPr lang="en-GB" sz="2000" b="0" i="0" u="none" strike="noStrike" cap="none" dirty="0">
                <a:solidFill>
                  <a:srgbClr val="4D535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000" b="1" i="0" u="none" strike="noStrike" cap="none" dirty="0" err="1">
                <a:solidFill>
                  <a:srgbClr val="34A898"/>
                </a:solidFill>
                <a:latin typeface="Open Sans"/>
                <a:ea typeface="Open Sans"/>
                <a:cs typeface="Open Sans"/>
                <a:sym typeface="Open Sans"/>
              </a:rPr>
              <a:t>Higg</a:t>
            </a:r>
            <a:r>
              <a:rPr lang="en-GB" sz="2000" b="1" i="0" u="none" strike="noStrike" cap="none" dirty="0">
                <a:solidFill>
                  <a:srgbClr val="34A898"/>
                </a:solidFill>
                <a:latin typeface="Open Sans"/>
                <a:ea typeface="Open Sans"/>
                <a:cs typeface="Open Sans"/>
                <a:sym typeface="Open Sans"/>
              </a:rPr>
              <a:t> Brand and Retail Module (BRM) </a:t>
            </a:r>
            <a:r>
              <a:rPr lang="en-GB" sz="2000" b="0" i="0" u="none" strike="noStrike" cap="none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users</a:t>
            </a:r>
            <a:endParaRPr sz="2000" dirty="0"/>
          </a:p>
          <a:p>
            <a:pPr marL="171450" marR="0" lvl="1" indent="-171450" algn="l" rtl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Clr>
                <a:srgbClr val="323F4F"/>
              </a:buClr>
              <a:buSzPts val="1800"/>
              <a:buFont typeface="Open Sans"/>
              <a:buChar char="•"/>
            </a:pPr>
            <a:r>
              <a:rPr lang="en-GB" sz="2000" b="0" i="0" u="none" strike="noStrike" cap="none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We offer both </a:t>
            </a:r>
            <a:r>
              <a:rPr lang="en-GB" sz="2000" b="1" i="0" u="none" strike="noStrike" cap="none" dirty="0">
                <a:solidFill>
                  <a:srgbClr val="34A898"/>
                </a:solidFill>
                <a:latin typeface="Open Sans"/>
                <a:ea typeface="Open Sans"/>
                <a:cs typeface="Open Sans"/>
                <a:sym typeface="Open Sans"/>
              </a:rPr>
              <a:t>on-site </a:t>
            </a:r>
            <a:r>
              <a:rPr lang="en-GB" sz="2000" i="0" u="none" strike="noStrike" cap="none" dirty="0">
                <a:solidFill>
                  <a:srgbClr val="313E4E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-GB" sz="2000" b="1" i="0" u="none" strike="noStrike" cap="none" dirty="0">
                <a:solidFill>
                  <a:srgbClr val="34A898"/>
                </a:solidFill>
                <a:latin typeface="Open Sans"/>
                <a:ea typeface="Open Sans"/>
                <a:cs typeface="Open Sans"/>
                <a:sym typeface="Open Sans"/>
              </a:rPr>
              <a:t> off-site verifications </a:t>
            </a:r>
            <a:r>
              <a:rPr lang="en-GB" sz="2000" b="0" i="0" u="none" strike="noStrike" cap="none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-GB" sz="2000" b="1" i="0" u="none" strike="noStrike" cap="none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000" b="0" i="0" u="none" strike="noStrike" cap="none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support you with your self-assessment</a:t>
            </a:r>
          </a:p>
          <a:p>
            <a:pPr marL="0" marR="0" lvl="1" indent="0" algn="l" rtl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4D535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rtl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656D7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ctr" rtl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None/>
            </a:pPr>
            <a:endParaRPr sz="1800" b="0" i="0" u="sng" strike="noStrike" cap="none" dirty="0">
              <a:solidFill>
                <a:srgbClr val="656D78"/>
              </a:solidFill>
              <a:latin typeface="Open Sans"/>
              <a:ea typeface="Open Sans"/>
              <a:cs typeface="Open Sans"/>
              <a:sym typeface="Open Sans"/>
              <a:hlinkClick r:id="rId4"/>
            </a:endParaRPr>
          </a:p>
          <a:p>
            <a:pPr marL="171450" marR="0" lvl="1" indent="-57150" algn="l" rtl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Clr>
                <a:srgbClr val="656D78"/>
              </a:buClr>
              <a:buSzPts val="1800"/>
              <a:buFont typeface="Calibri"/>
              <a:buNone/>
            </a:pPr>
            <a:endParaRPr sz="1800" b="1" i="0" u="none" strike="noStrike" cap="none" dirty="0">
              <a:solidFill>
                <a:srgbClr val="34A8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169542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rinkwasser, Getränk, Kunststoff enthält.&#10;&#10;Automatisch generierte Beschreibung">
            <a:extLst>
              <a:ext uri="{FF2B5EF4-FFF2-40B4-BE49-F238E27FC236}">
                <a16:creationId xmlns:a16="http://schemas.microsoft.com/office/drawing/2014/main" id="{14EEB0EE-AE37-49AC-BFAD-A0F21D14B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8" r="10858"/>
          <a:stretch/>
        </p:blipFill>
        <p:spPr>
          <a:xfrm>
            <a:off x="7591424" y="0"/>
            <a:ext cx="4600575" cy="6858000"/>
          </a:xfrm>
          <a:prstGeom prst="rect">
            <a:avLst/>
          </a:prstGeom>
        </p:spPr>
      </p:pic>
      <p:sp>
        <p:nvSpPr>
          <p:cNvPr id="205" name="Google Shape;205;p13"/>
          <p:cNvSpPr/>
          <p:nvPr/>
        </p:nvSpPr>
        <p:spPr>
          <a:xfrm>
            <a:off x="490537" y="620691"/>
            <a:ext cx="7100887" cy="523216"/>
          </a:xfrm>
          <a:prstGeom prst="rect">
            <a:avLst/>
          </a:prstGeom>
          <a:noFill/>
          <a:ln>
            <a:noFill/>
          </a:ln>
          <a:effectLst>
            <a:outerShdw blurRad="660400" dist="254000" dir="5400000" rotWithShape="0">
              <a:srgbClr val="000000">
                <a:alpha val="39607"/>
              </a:srgbClr>
            </a:outerShdw>
          </a:effectLst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l" rtl="0"/>
            <a:r>
              <a:rPr lang="en-GB" sz="2800" b="1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Official ZDHC Accredited Training Provider</a:t>
            </a:r>
            <a:endParaRPr sz="3200" b="1" dirty="0">
              <a:solidFill>
                <a:srgbClr val="323F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" name="Google Shape;207;p13"/>
          <p:cNvSpPr/>
          <p:nvPr/>
        </p:nvSpPr>
        <p:spPr>
          <a:xfrm>
            <a:off x="490538" y="1363829"/>
            <a:ext cx="6472238" cy="4234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1" indent="-171450" algn="l" rtl="0">
              <a:lnSpc>
                <a:spcPct val="120000"/>
              </a:lnSpc>
              <a:buClr>
                <a:srgbClr val="323F4F"/>
              </a:buClr>
              <a:buSzPts val="1800"/>
              <a:buFont typeface="Open Sans"/>
              <a:buChar char="•"/>
            </a:pPr>
            <a:endParaRPr lang="en-GB" dirty="0">
              <a:solidFill>
                <a:srgbClr val="323F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1" indent="-171450" algn="l" rtl="0">
              <a:lnSpc>
                <a:spcPct val="120000"/>
              </a:lnSpc>
              <a:buClr>
                <a:srgbClr val="323F4F"/>
              </a:buClr>
              <a:buSzPts val="1800"/>
              <a:buFont typeface="Open Sans"/>
              <a:buChar char="•"/>
            </a:pPr>
            <a:endParaRPr lang="en-GB" dirty="0">
              <a:solidFill>
                <a:srgbClr val="323F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1" indent="-171450" algn="l" rtl="0">
              <a:lnSpc>
                <a:spcPct val="120000"/>
              </a:lnSpc>
              <a:buClr>
                <a:srgbClr val="323F4F"/>
              </a:buClr>
              <a:buSzPts val="1800"/>
              <a:buFont typeface="Open Sans"/>
              <a:buChar char="•"/>
            </a:pPr>
            <a:r>
              <a:rPr lang="en-GB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ZDHC is the acronym for </a:t>
            </a:r>
            <a:r>
              <a:rPr lang="en-GB" b="1" dirty="0">
                <a:solidFill>
                  <a:srgbClr val="34A898"/>
                </a:solidFill>
                <a:latin typeface="Open Sans"/>
                <a:ea typeface="Open Sans"/>
                <a:cs typeface="Open Sans"/>
                <a:sym typeface="Open Sans"/>
              </a:rPr>
              <a:t>Zero Discharge of Hazardous Chemicals </a:t>
            </a:r>
            <a:r>
              <a:rPr lang="en-GB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and started in 2011 as a response to the </a:t>
            </a:r>
            <a:r>
              <a:rPr lang="en-GB" b="1" dirty="0">
                <a:solidFill>
                  <a:srgbClr val="34A898"/>
                </a:solidFill>
                <a:latin typeface="Open Sans"/>
                <a:ea typeface="Open Sans"/>
                <a:cs typeface="Open Sans"/>
                <a:sym typeface="Open Sans"/>
              </a:rPr>
              <a:t>Greenpeace Detox campaign</a:t>
            </a:r>
            <a:endParaRPr b="1" dirty="0">
              <a:solidFill>
                <a:srgbClr val="34A8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1" indent="-171450" algn="l" rtl="0">
              <a:lnSpc>
                <a:spcPct val="120000"/>
              </a:lnSpc>
              <a:spcBef>
                <a:spcPts val="270"/>
              </a:spcBef>
              <a:buClr>
                <a:srgbClr val="323F4F"/>
              </a:buClr>
              <a:buSzPts val="1800"/>
              <a:buFont typeface="Open Sans"/>
              <a:buChar char="•"/>
            </a:pPr>
            <a:r>
              <a:rPr lang="en-GB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Since April 2020 Leadership &amp; Sustainability is an accredited ZDHC training provider</a:t>
            </a:r>
            <a:endParaRPr dirty="0">
              <a:solidFill>
                <a:srgbClr val="323F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1" indent="-171450" algn="l" rtl="0">
              <a:lnSpc>
                <a:spcPct val="120000"/>
              </a:lnSpc>
              <a:spcBef>
                <a:spcPts val="270"/>
              </a:spcBef>
              <a:buClr>
                <a:srgbClr val="323F4F"/>
              </a:buClr>
              <a:buSzPts val="1800"/>
              <a:buFont typeface="Open Sans"/>
              <a:buChar char="•"/>
            </a:pPr>
            <a:r>
              <a:rPr lang="en-GB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We offer both </a:t>
            </a:r>
            <a:r>
              <a:rPr lang="en-GB" b="1" dirty="0">
                <a:solidFill>
                  <a:srgbClr val="34A898"/>
                </a:solidFill>
                <a:latin typeface="Open Sans"/>
                <a:ea typeface="Open Sans"/>
                <a:cs typeface="Open Sans"/>
                <a:sym typeface="Open Sans"/>
              </a:rPr>
              <a:t>face-to-face as well as webinar trainings </a:t>
            </a:r>
            <a:r>
              <a:rPr lang="en-GB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-GB" b="1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support you with your effort to reduce your chemicals footprint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lvl="1" indent="0" algn="ctr" rtl="0">
              <a:lnSpc>
                <a:spcPct val="120000"/>
              </a:lnSpc>
              <a:spcBef>
                <a:spcPts val="270"/>
              </a:spcBef>
            </a:pPr>
            <a:endParaRPr u="sng" dirty="0">
              <a:latin typeface="Open Sans"/>
              <a:ea typeface="Open Sans"/>
              <a:cs typeface="Open Sans"/>
              <a:sym typeface="Open Sans"/>
              <a:hlinkClick r:id="rId4"/>
            </a:endParaRPr>
          </a:p>
          <a:p>
            <a:pPr marL="171450" lvl="1" indent="-57150" algn="l" rtl="0">
              <a:lnSpc>
                <a:spcPct val="120000"/>
              </a:lnSpc>
              <a:spcBef>
                <a:spcPts val="270"/>
              </a:spcBef>
              <a:buClr>
                <a:srgbClr val="656D78"/>
              </a:buClr>
              <a:buSzPts val="1800"/>
            </a:pPr>
            <a:endParaRPr b="1" dirty="0">
              <a:solidFill>
                <a:srgbClr val="34A8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" name="Google Shape;209;p13"/>
          <p:cNvSpPr txBox="1"/>
          <p:nvPr/>
        </p:nvSpPr>
        <p:spPr>
          <a:xfrm>
            <a:off x="9231671" y="6516701"/>
            <a:ext cx="2768987" cy="23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l" rtl="0">
              <a:buClr>
                <a:srgbClr val="323F4F"/>
              </a:buClr>
              <a:buSzPts val="900"/>
            </a:pPr>
            <a:r>
              <a:rPr lang="en-GB" sz="90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©Leadership &amp; Sustainability Karin Ekberg GmbH</a:t>
            </a:r>
            <a:endParaRPr sz="900">
              <a:solidFill>
                <a:srgbClr val="323F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Parallelogramm 10">
            <a:extLst>
              <a:ext uri="{FF2B5EF4-FFF2-40B4-BE49-F238E27FC236}">
                <a16:creationId xmlns:a16="http://schemas.microsoft.com/office/drawing/2014/main" id="{C59007CC-A90C-4800-9006-723AAC020143}"/>
              </a:ext>
            </a:extLst>
          </p:cNvPr>
          <p:cNvSpPr/>
          <p:nvPr/>
        </p:nvSpPr>
        <p:spPr>
          <a:xfrm>
            <a:off x="11146990" y="663311"/>
            <a:ext cx="418384" cy="364067"/>
          </a:xfrm>
          <a:prstGeom prst="parallelogram">
            <a:avLst/>
          </a:prstGeom>
          <a:solidFill>
            <a:srgbClr val="082F6B"/>
          </a:solidFill>
          <a:ln>
            <a:solidFill>
              <a:srgbClr val="082F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7BFEBD6E-7342-C243-99C8-CC115A95D0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39161" y="722233"/>
            <a:ext cx="234039" cy="246221"/>
          </a:xfrm>
        </p:spPr>
        <p:txBody>
          <a:bodyPr/>
          <a:lstStyle/>
          <a:p>
            <a:fld id="{86CB4B4D-7CA3-9044-876B-883B54F8677D}" type="slidenum">
              <a:rPr lang="en-GB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/>
              <a:t>11</a:t>
            </a:fld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9036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hlinkClick r:id="rId3"/>
            <a:extLst>
              <a:ext uri="{FF2B5EF4-FFF2-40B4-BE49-F238E27FC236}">
                <a16:creationId xmlns:a16="http://schemas.microsoft.com/office/drawing/2014/main" id="{D60D481C-9056-42E7-9D90-28E6DDA8CBA1}"/>
              </a:ext>
            </a:extLst>
          </p:cNvPr>
          <p:cNvSpPr txBox="1">
            <a:spLocks/>
          </p:cNvSpPr>
          <p:nvPr/>
        </p:nvSpPr>
        <p:spPr>
          <a:xfrm>
            <a:off x="1851356" y="3385022"/>
            <a:ext cx="1905900" cy="83355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fontAlgn="base">
              <a:buNone/>
            </a:pPr>
            <a:r>
              <a:rPr lang="en-GB" sz="1600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Traceability and Supply Chain Mapping</a:t>
            </a:r>
            <a:endParaRPr lang="en-GB" sz="1600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hape 277">
            <a:extLst>
              <a:ext uri="{FF2B5EF4-FFF2-40B4-BE49-F238E27FC236}">
                <a16:creationId xmlns:a16="http://schemas.microsoft.com/office/drawing/2014/main" id="{E1F2BFAD-CC98-B942-A5B8-5CA1BFEF9319}"/>
              </a:ext>
            </a:extLst>
          </p:cNvPr>
          <p:cNvSpPr/>
          <p:nvPr/>
        </p:nvSpPr>
        <p:spPr>
          <a:xfrm>
            <a:off x="490538" y="620688"/>
            <a:ext cx="3235884" cy="954107"/>
          </a:xfrm>
          <a:prstGeom prst="rect">
            <a:avLst/>
          </a:prstGeom>
          <a:ln w="12700">
            <a:miter lim="400000"/>
          </a:ln>
          <a:effectLst>
            <a:outerShdw blurRad="660400" dist="254000" dir="54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GB" sz="2800" dirty="0">
                <a:solidFill>
                  <a:srgbClr val="323F4F"/>
                </a:solidFill>
              </a:rPr>
              <a:t>Our Free Webinars</a:t>
            </a:r>
            <a:endParaRPr lang="en-GB" sz="2800" dirty="0">
              <a:solidFill>
                <a:srgbClr val="34A898"/>
              </a:solidFill>
            </a:endParaRPr>
          </a:p>
          <a:p>
            <a:endParaRPr lang="en-US" sz="2800" dirty="0">
              <a:solidFill>
                <a:srgbClr val="34A898"/>
              </a:solidFill>
            </a:endParaRPr>
          </a:p>
        </p:txBody>
      </p:sp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B5521166-F3CC-2649-867F-822E220A886D}"/>
              </a:ext>
            </a:extLst>
          </p:cNvPr>
          <p:cNvSpPr txBox="1">
            <a:spLocks/>
          </p:cNvSpPr>
          <p:nvPr/>
        </p:nvSpPr>
        <p:spPr>
          <a:xfrm>
            <a:off x="490538" y="1376806"/>
            <a:ext cx="4491749" cy="47964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Recordings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Presentations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5212641-F2D4-014A-B841-C8AC195EA46C}"/>
              </a:ext>
            </a:extLst>
          </p:cNvPr>
          <p:cNvSpPr txBox="1">
            <a:spLocks/>
          </p:cNvSpPr>
          <p:nvPr/>
        </p:nvSpPr>
        <p:spPr>
          <a:xfrm>
            <a:off x="1851356" y="2113817"/>
            <a:ext cx="2361496" cy="66564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fontAlgn="base">
              <a:buNone/>
            </a:pPr>
            <a:r>
              <a:rPr lang="en-GB" sz="1600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Towards the Supply Chain Laws – Are you prepared?</a:t>
            </a:r>
            <a:endParaRPr lang="en-GB" sz="1600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00D6C0EB-236A-4E40-B9C5-61BC139DA2D6}"/>
              </a:ext>
            </a:extLst>
          </p:cNvPr>
          <p:cNvSpPr txBox="1">
            <a:spLocks/>
          </p:cNvSpPr>
          <p:nvPr/>
        </p:nvSpPr>
        <p:spPr>
          <a:xfrm>
            <a:off x="5778668" y="3326144"/>
            <a:ext cx="1984261" cy="73924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n-GB" sz="1600" i="0" u="none" strike="noStrike" dirty="0">
                <a:solidFill>
                  <a:srgbClr val="21E6F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tooltip="Recording &amp; Presentation: Higg BRM Social and Environmental Risk Assessment and Strategy"/>
              </a:rPr>
              <a:t>Social and Environmental Risk Assessment and Strategy</a:t>
            </a:r>
            <a:endParaRPr lang="en-GB" sz="1600" i="0" dirty="0">
              <a:solidFill>
                <a:srgbClr val="2C3E5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Inhaltsplatzhalter 5">
            <a:extLst>
              <a:ext uri="{FF2B5EF4-FFF2-40B4-BE49-F238E27FC236}">
                <a16:creationId xmlns:a16="http://schemas.microsoft.com/office/drawing/2014/main" id="{0EA573A5-6823-CB4A-B234-522EAFEC6621}"/>
              </a:ext>
            </a:extLst>
          </p:cNvPr>
          <p:cNvSpPr txBox="1">
            <a:spLocks/>
          </p:cNvSpPr>
          <p:nvPr/>
        </p:nvSpPr>
        <p:spPr>
          <a:xfrm>
            <a:off x="9455104" y="3376262"/>
            <a:ext cx="1948254" cy="88843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l" fontAlgn="base">
              <a:buNone/>
            </a:pPr>
            <a:r>
              <a:rPr lang="en-GB" sz="1600" i="0" u="sng" dirty="0"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 &amp; Logistics – Environment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4A34F40-9883-4BCC-B5B3-8332F42EB8DB}"/>
              </a:ext>
            </a:extLst>
          </p:cNvPr>
          <p:cNvSpPr txBox="1">
            <a:spLocks/>
          </p:cNvSpPr>
          <p:nvPr/>
        </p:nvSpPr>
        <p:spPr>
          <a:xfrm>
            <a:off x="1851356" y="4750111"/>
            <a:ext cx="1750908" cy="52581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n-GB" sz="1600" i="0" u="none" strike="noStrike" dirty="0">
                <a:solidFill>
                  <a:srgbClr val="21E6F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Climate Change &amp; Science-Based Targets</a:t>
            </a:r>
            <a:endParaRPr lang="en-GB" sz="1600" i="0" dirty="0">
              <a:solidFill>
                <a:srgbClr val="2C3E5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Inhaltsplatzhalter 5">
            <a:extLst>
              <a:ext uri="{FF2B5EF4-FFF2-40B4-BE49-F238E27FC236}">
                <a16:creationId xmlns:a16="http://schemas.microsoft.com/office/drawing/2014/main" id="{30F2E5C4-F7F0-564C-9A8D-0C8CBE0E2B5C}"/>
              </a:ext>
            </a:extLst>
          </p:cNvPr>
          <p:cNvSpPr txBox="1">
            <a:spLocks/>
          </p:cNvSpPr>
          <p:nvPr/>
        </p:nvSpPr>
        <p:spPr>
          <a:xfrm>
            <a:off x="5803417" y="1919702"/>
            <a:ext cx="2061122" cy="120029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l" fontAlgn="base">
              <a:buNone/>
            </a:pPr>
            <a:r>
              <a:rPr lang="en-GB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make your brand &amp; retail business more sustainable with </a:t>
            </a:r>
            <a:r>
              <a:rPr lang="en-GB" sz="16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Higg</a:t>
            </a:r>
            <a:r>
              <a:rPr lang="en-GB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BRM</a:t>
            </a:r>
            <a:endParaRPr lang="en-GB" sz="1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Inhaltsplatzhalter 5">
            <a:extLst>
              <a:ext uri="{FF2B5EF4-FFF2-40B4-BE49-F238E27FC236}">
                <a16:creationId xmlns:a16="http://schemas.microsoft.com/office/drawing/2014/main" id="{00D6C0EB-236A-4E40-B9C5-61BC139DA2D6}"/>
              </a:ext>
            </a:extLst>
          </p:cNvPr>
          <p:cNvSpPr txBox="1">
            <a:spLocks/>
          </p:cNvSpPr>
          <p:nvPr/>
        </p:nvSpPr>
        <p:spPr>
          <a:xfrm>
            <a:off x="5771871" y="4471873"/>
            <a:ext cx="1649953" cy="88843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l" fontAlgn="base">
              <a:buNone/>
            </a:pPr>
            <a:r>
              <a:rPr lang="en-GB" sz="1600" i="0" u="none" strike="noStrike" dirty="0">
                <a:solidFill>
                  <a:srgbClr val="21E6F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Supply Chain Management Program for Environmental Performance</a:t>
            </a:r>
            <a:endParaRPr lang="en-GB" sz="1600" i="0" dirty="0">
              <a:solidFill>
                <a:srgbClr val="2C3E5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Foliennummernplatzhalter 2">
            <a:extLst>
              <a:ext uri="{FF2B5EF4-FFF2-40B4-BE49-F238E27FC236}">
                <a16:creationId xmlns:a16="http://schemas.microsoft.com/office/drawing/2014/main" id="{D68F8E86-7589-4115-BE4A-4E0EA99A43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39162" y="722233"/>
            <a:ext cx="234038" cy="246221"/>
          </a:xfrm>
        </p:spPr>
        <p:txBody>
          <a:bodyPr/>
          <a:lstStyle/>
          <a:p>
            <a:fld id="{86CB4B4D-7CA3-9044-876B-883B54F8677D}" type="slidenum"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/>
              <a:t>12</a:t>
            </a:fld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3" name="Inhaltsplatzhalter 5">
            <a:extLst>
              <a:ext uri="{FF2B5EF4-FFF2-40B4-BE49-F238E27FC236}">
                <a16:creationId xmlns:a16="http://schemas.microsoft.com/office/drawing/2014/main" id="{12E649E4-D6FF-4A87-9D60-99686769D268}"/>
              </a:ext>
            </a:extLst>
          </p:cNvPr>
          <p:cNvSpPr txBox="1">
            <a:spLocks/>
          </p:cNvSpPr>
          <p:nvPr/>
        </p:nvSpPr>
        <p:spPr>
          <a:xfrm>
            <a:off x="9455104" y="1959379"/>
            <a:ext cx="2123116" cy="88843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n-GB" sz="1600" i="0" u="sng" dirty="0"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Supply Chain Management Program for Social Performance</a:t>
            </a:r>
          </a:p>
          <a:p>
            <a:pPr marL="0" indent="0">
              <a:buNone/>
            </a:pPr>
            <a:endParaRPr lang="en-GB" sz="2400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3DF5CD7E-B390-254D-AF2C-5413B2B47545}"/>
              </a:ext>
            </a:extLst>
          </p:cNvPr>
          <p:cNvSpPr txBox="1"/>
          <p:nvPr/>
        </p:nvSpPr>
        <p:spPr>
          <a:xfrm>
            <a:off x="9231671" y="6516701"/>
            <a:ext cx="2768987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hangingPunct="0"/>
            <a:r>
              <a:rPr lang="de-DE" sz="9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©Leadership &amp; Sustainability Karin Ekberg GmbH</a:t>
            </a:r>
            <a:endParaRPr lang="en-US" sz="9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1026" name="Picture 2" descr="Code of Conduct">
            <a:hlinkClick r:id="rId7"/>
            <a:extLst>
              <a:ext uri="{FF2B5EF4-FFF2-40B4-BE49-F238E27FC236}">
                <a16:creationId xmlns:a16="http://schemas.microsoft.com/office/drawing/2014/main" id="{9CDC95B0-8596-41D9-92FA-0A6783C0B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4" t="342" r="24931" b="-342"/>
          <a:stretch/>
        </p:blipFill>
        <p:spPr bwMode="auto">
          <a:xfrm>
            <a:off x="697958" y="4549983"/>
            <a:ext cx="1076744" cy="10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4"/>
            <a:extLst>
              <a:ext uri="{FF2B5EF4-FFF2-40B4-BE49-F238E27FC236}">
                <a16:creationId xmlns:a16="http://schemas.microsoft.com/office/drawing/2014/main" id="{D6282466-280F-48A8-8B74-0B853AE86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r="26518"/>
          <a:stretch/>
        </p:blipFill>
        <p:spPr bwMode="auto">
          <a:xfrm>
            <a:off x="697958" y="3254965"/>
            <a:ext cx="1096248" cy="10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5"/>
            <a:extLst>
              <a:ext uri="{FF2B5EF4-FFF2-40B4-BE49-F238E27FC236}">
                <a16:creationId xmlns:a16="http://schemas.microsoft.com/office/drawing/2014/main" id="{6C7409D0-72AB-4F9E-9D7C-80DE0525C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4"/>
          <a:stretch/>
        </p:blipFill>
        <p:spPr bwMode="auto">
          <a:xfrm>
            <a:off x="697958" y="1950355"/>
            <a:ext cx="1104454" cy="10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8"/>
            <a:extLst>
              <a:ext uri="{FF2B5EF4-FFF2-40B4-BE49-F238E27FC236}">
                <a16:creationId xmlns:a16="http://schemas.microsoft.com/office/drawing/2014/main" id="{0E0E83E4-8DCE-4123-B284-79FF8F957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4" r="37987" b="2000"/>
          <a:stretch/>
        </p:blipFill>
        <p:spPr bwMode="auto">
          <a:xfrm>
            <a:off x="4637640" y="1961452"/>
            <a:ext cx="1088604" cy="104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M Webinar">
            <a:hlinkClick r:id="rId6"/>
            <a:extLst>
              <a:ext uri="{FF2B5EF4-FFF2-40B4-BE49-F238E27FC236}">
                <a16:creationId xmlns:a16="http://schemas.microsoft.com/office/drawing/2014/main" id="{B40C3CEB-E61A-4DAA-865A-5660D5B11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r="29958"/>
          <a:stretch/>
        </p:blipFill>
        <p:spPr bwMode="auto">
          <a:xfrm>
            <a:off x="4629996" y="3255417"/>
            <a:ext cx="1096248" cy="104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Pflanze enthält.&#10;&#10;Automatisch generierte Beschreibung">
            <a:hlinkClick r:id="rId9"/>
            <a:extLst>
              <a:ext uri="{FF2B5EF4-FFF2-40B4-BE49-F238E27FC236}">
                <a16:creationId xmlns:a16="http://schemas.microsoft.com/office/drawing/2014/main" id="{FE3E056B-E38A-445B-A5C1-AB98B73D796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3" b="28902"/>
          <a:stretch/>
        </p:blipFill>
        <p:spPr>
          <a:xfrm>
            <a:off x="4637640" y="4549382"/>
            <a:ext cx="1096248" cy="1042299"/>
          </a:xfrm>
          <a:prstGeom prst="rect">
            <a:avLst/>
          </a:prstGeom>
        </p:spPr>
      </p:pic>
      <p:pic>
        <p:nvPicPr>
          <p:cNvPr id="7" name="Grafik 6" descr="Ein Bild, das Person, Haushaltsgerät enthält.&#10;&#10;Automatisch generierte Beschreibung">
            <a:extLst>
              <a:ext uri="{FF2B5EF4-FFF2-40B4-BE49-F238E27FC236}">
                <a16:creationId xmlns:a16="http://schemas.microsoft.com/office/drawing/2014/main" id="{8A7EA6BD-D50C-4C93-9FE3-0AD5DF2DAC8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2"/>
          <a:stretch/>
        </p:blipFill>
        <p:spPr>
          <a:xfrm>
            <a:off x="8320135" y="1959379"/>
            <a:ext cx="1096247" cy="10425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CC4D1E-6D10-498C-A403-A07A57BC9A7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4" t="-160" r="24177" b="160"/>
          <a:stretch/>
        </p:blipFill>
        <p:spPr>
          <a:xfrm>
            <a:off x="8320135" y="3257543"/>
            <a:ext cx="1096248" cy="10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185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elle 43">
            <a:extLst>
              <a:ext uri="{FF2B5EF4-FFF2-40B4-BE49-F238E27FC236}">
                <a16:creationId xmlns:a16="http://schemas.microsoft.com/office/drawing/2014/main" id="{7C91B0E0-B056-4A0E-9D44-3ACD732BF2FA}"/>
              </a:ext>
            </a:extLst>
          </p:cNvPr>
          <p:cNvGraphicFramePr>
            <a:graphicFrameLocks noGrp="1"/>
          </p:cNvGraphicFramePr>
          <p:nvPr/>
        </p:nvGraphicFramePr>
        <p:xfrm>
          <a:off x="338848" y="4678198"/>
          <a:ext cx="4389000" cy="22791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34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cap="none" spc="0" baseline="0" dirty="0">
                          <a:ln>
                            <a:noFill/>
                          </a:ln>
                          <a:solidFill>
                            <a:srgbClr val="34A898"/>
                          </a:solidFill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Sign up to our newsletter </a:t>
                      </a:r>
                      <a:r>
                        <a:rPr lang="de-DE" sz="1200" b="1" dirty="0">
                          <a:solidFill>
                            <a:srgbClr val="34A898"/>
                          </a:solidFill>
                          <a:latin typeface="Open Sans"/>
                          <a:ea typeface="Open Sans"/>
                          <a:cs typeface="Open Sans"/>
                          <a:sym typeface="Calibri"/>
                        </a:rPr>
                        <a:t>or follow us on: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i="0" u="none" strike="noStrike" cap="none" spc="0" baseline="0" dirty="0">
                        <a:ln>
                          <a:noFill/>
                        </a:ln>
                        <a:solidFill>
                          <a:srgbClr val="00CC99"/>
                        </a:solidFill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cap="none" spc="0" baseline="0" dirty="0">
                        <a:ln>
                          <a:noFill/>
                        </a:ln>
                        <a:solidFill>
                          <a:srgbClr val="00CC99"/>
                        </a:solidFill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69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Shape 277"/>
          <p:cNvSpPr/>
          <p:nvPr/>
        </p:nvSpPr>
        <p:spPr>
          <a:xfrm>
            <a:off x="490538" y="620688"/>
            <a:ext cx="1381145" cy="523220"/>
          </a:xfrm>
          <a:prstGeom prst="rect">
            <a:avLst/>
          </a:prstGeom>
          <a:ln w="12700">
            <a:miter lim="400000"/>
          </a:ln>
          <a:effectLst>
            <a:outerShdw blurRad="660400" dist="254000" dir="54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Contact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189677-AD0B-447F-A8AC-A1E6D97EDC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39162" y="692696"/>
            <a:ext cx="234038" cy="24622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0" name="Shape 3019">
            <a:extLst>
              <a:ext uri="{FF2B5EF4-FFF2-40B4-BE49-F238E27FC236}">
                <a16:creationId xmlns:a16="http://schemas.microsoft.com/office/drawing/2014/main" id="{FF7509DB-B83D-4026-A2BA-10B3BA31548B}"/>
              </a:ext>
            </a:extLst>
          </p:cNvPr>
          <p:cNvSpPr/>
          <p:nvPr/>
        </p:nvSpPr>
        <p:spPr>
          <a:xfrm>
            <a:off x="430635" y="2111306"/>
            <a:ext cx="3772472" cy="2774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defTabSz="685800">
              <a:lnSpc>
                <a:spcPct val="90000"/>
              </a:lnSpc>
              <a:spcBef>
                <a:spcPts val="700"/>
              </a:spcBef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4A89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Visit our Website: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34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3"/>
              </a:rPr>
              <a:t>www.leadership-sustainability.com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3"/>
              </a:rPr>
              <a:t>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  <a:hlinkClick r:id="rId4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34A89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4A89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E-Mail us: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4"/>
              </a:rPr>
              <a:t>Karin.Ekberg@Leadership-Sustainability.com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34A89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4A89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Call us: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Mobile: +49 (151) 461 70 184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34A89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  <a:hlinkClick r:id="rId5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34A89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logo1.png">
            <a:extLst>
              <a:ext uri="{FF2B5EF4-FFF2-40B4-BE49-F238E27FC236}">
                <a16:creationId xmlns:a16="http://schemas.microsoft.com/office/drawing/2014/main" id="{26C8DCD4-3A3B-4688-A2AC-1937729DE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50" y="1343206"/>
            <a:ext cx="3435338" cy="426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rafik 31">
            <a:hlinkClick r:id="rId5"/>
            <a:extLst>
              <a:ext uri="{FF2B5EF4-FFF2-40B4-BE49-F238E27FC236}">
                <a16:creationId xmlns:a16="http://schemas.microsoft.com/office/drawing/2014/main" id="{558D4574-4CD2-497A-84BB-E1608071E6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18" y="5168292"/>
            <a:ext cx="631716" cy="769446"/>
          </a:xfrm>
          <a:prstGeom prst="rect">
            <a:avLst/>
          </a:prstGeom>
        </p:spPr>
      </p:pic>
      <p:pic>
        <p:nvPicPr>
          <p:cNvPr id="37" name="Grafik 36">
            <a:hlinkClick r:id="rId8"/>
            <a:extLst>
              <a:ext uri="{FF2B5EF4-FFF2-40B4-BE49-F238E27FC236}">
                <a16:creationId xmlns:a16="http://schemas.microsoft.com/office/drawing/2014/main" id="{F6FFD45A-2542-4EF8-81D1-4DB03E9892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098" y="5221706"/>
            <a:ext cx="485768" cy="485768"/>
          </a:xfrm>
          <a:prstGeom prst="rect">
            <a:avLst/>
          </a:prstGeom>
        </p:spPr>
      </p:pic>
      <p:pic>
        <p:nvPicPr>
          <p:cNvPr id="38" name="Grafik 37">
            <a:hlinkClick r:id="rId10"/>
            <a:extLst>
              <a:ext uri="{FF2B5EF4-FFF2-40B4-BE49-F238E27FC236}">
                <a16:creationId xmlns:a16="http://schemas.microsoft.com/office/drawing/2014/main" id="{ED61A376-5125-4218-84F8-DC8C62E3AB9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893" y="5222039"/>
            <a:ext cx="541890" cy="518606"/>
          </a:xfrm>
          <a:prstGeom prst="rect">
            <a:avLst/>
          </a:prstGeom>
        </p:spPr>
      </p:pic>
      <p:pic>
        <p:nvPicPr>
          <p:cNvPr id="39" name="Grafik 38">
            <a:hlinkClick r:id="rId12"/>
            <a:extLst>
              <a:ext uri="{FF2B5EF4-FFF2-40B4-BE49-F238E27FC236}">
                <a16:creationId xmlns:a16="http://schemas.microsoft.com/office/drawing/2014/main" id="{2C91A106-B2F2-4FC8-92CD-3522DEA313A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436" y="5217038"/>
            <a:ext cx="514858" cy="514858"/>
          </a:xfrm>
          <a:prstGeom prst="rect">
            <a:avLst/>
          </a:prstGeom>
        </p:spPr>
      </p:pic>
      <p:sp>
        <p:nvSpPr>
          <p:cNvPr id="40" name="TextBox 1">
            <a:extLst>
              <a:ext uri="{FF2B5EF4-FFF2-40B4-BE49-F238E27FC236}">
                <a16:creationId xmlns:a16="http://schemas.microsoft.com/office/drawing/2014/main" id="{268BC9DA-250F-4F1D-8220-9DD943E7B2E4}"/>
              </a:ext>
            </a:extLst>
          </p:cNvPr>
          <p:cNvSpPr txBox="1"/>
          <p:nvPr/>
        </p:nvSpPr>
        <p:spPr>
          <a:xfrm>
            <a:off x="1246759" y="5805263"/>
            <a:ext cx="78879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4"/>
              </a:rPr>
              <a:t>LinkedIn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CDE0EA4B-9ABB-4FE0-BC31-02732FB7812E}"/>
              </a:ext>
            </a:extLst>
          </p:cNvPr>
          <p:cNvSpPr/>
          <p:nvPr/>
        </p:nvSpPr>
        <p:spPr>
          <a:xfrm>
            <a:off x="2141921" y="5805264"/>
            <a:ext cx="686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10"/>
              </a:rPr>
              <a:t>Twitter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6CA40ED1-3832-4C32-A95B-68A521ADB9DF}"/>
              </a:ext>
            </a:extLst>
          </p:cNvPr>
          <p:cNvSpPr/>
          <p:nvPr/>
        </p:nvSpPr>
        <p:spPr>
          <a:xfrm>
            <a:off x="2952808" y="5805737"/>
            <a:ext cx="8194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2"/>
              </a:rPr>
              <a:t>YouTube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29">
            <a:hlinkClick r:id="rId5"/>
            <a:extLst>
              <a:ext uri="{FF2B5EF4-FFF2-40B4-BE49-F238E27FC236}">
                <a16:creationId xmlns:a16="http://schemas.microsoft.com/office/drawing/2014/main" id="{DADC950F-8435-4BF7-BF8B-825D4485A784}"/>
              </a:ext>
            </a:extLst>
          </p:cNvPr>
          <p:cNvSpPr txBox="1"/>
          <p:nvPr/>
        </p:nvSpPr>
        <p:spPr>
          <a:xfrm>
            <a:off x="263352" y="5805264"/>
            <a:ext cx="1093155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Newsletter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grpSp>
        <p:nvGrpSpPr>
          <p:cNvPr id="85" name="Group 1">
            <a:extLst>
              <a:ext uri="{FF2B5EF4-FFF2-40B4-BE49-F238E27FC236}">
                <a16:creationId xmlns:a16="http://schemas.microsoft.com/office/drawing/2014/main" id="{4EB52200-6D15-AC2D-4940-8800A992F6EE}"/>
              </a:ext>
            </a:extLst>
          </p:cNvPr>
          <p:cNvGrpSpPr/>
          <p:nvPr/>
        </p:nvGrpSpPr>
        <p:grpSpPr>
          <a:xfrm>
            <a:off x="4339586" y="1265292"/>
            <a:ext cx="7258597" cy="5166357"/>
            <a:chOff x="4412516" y="1371882"/>
            <a:chExt cx="7258597" cy="5166357"/>
          </a:xfrm>
        </p:grpSpPr>
        <p:pic>
          <p:nvPicPr>
            <p:cNvPr id="86" name="Grafik 46">
              <a:extLst>
                <a:ext uri="{FF2B5EF4-FFF2-40B4-BE49-F238E27FC236}">
                  <a16:creationId xmlns:a16="http://schemas.microsoft.com/office/drawing/2014/main" id="{EFD5FD8B-77EB-B7C6-ECD3-B9863591D52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5">
              <a:grayscl/>
            </a:blip>
            <a:stretch>
              <a:fillRect/>
            </a:stretch>
          </p:blipFill>
          <p:spPr>
            <a:xfrm>
              <a:off x="5467571" y="5566239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Grafik 47">
              <a:extLst>
                <a:ext uri="{FF2B5EF4-FFF2-40B4-BE49-F238E27FC236}">
                  <a16:creationId xmlns:a16="http://schemas.microsoft.com/office/drawing/2014/main" id="{B0476DE5-085F-7B6A-5AC5-54D2C8B20AD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>
              <a:grayscl/>
            </a:blip>
            <a:stretch>
              <a:fillRect/>
            </a:stretch>
          </p:blipFill>
          <p:spPr>
            <a:xfrm>
              <a:off x="9689045" y="2415786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Grafik 48">
              <a:extLst>
                <a:ext uri="{FF2B5EF4-FFF2-40B4-BE49-F238E27FC236}">
                  <a16:creationId xmlns:a16="http://schemas.microsoft.com/office/drawing/2014/main" id="{3A424981-5439-5466-E23E-9FE519397E4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0762" y="2423338"/>
              <a:ext cx="965886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Grafik 6">
              <a:extLst>
                <a:ext uri="{FF2B5EF4-FFF2-40B4-BE49-F238E27FC236}">
                  <a16:creationId xmlns:a16="http://schemas.microsoft.com/office/drawing/2014/main" id="{EDD981C6-3075-CFE9-B5E0-A6EDD198248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8" cstate="email">
              <a:grayscl/>
            </a:blip>
            <a:srcRect/>
            <a:stretch>
              <a:fillRect/>
            </a:stretch>
          </p:blipFill>
          <p:spPr>
            <a:xfrm>
              <a:off x="8627868" y="2423338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Google Shape;241;p16">
              <a:extLst>
                <a:ext uri="{FF2B5EF4-FFF2-40B4-BE49-F238E27FC236}">
                  <a16:creationId xmlns:a16="http://schemas.microsoft.com/office/drawing/2014/main" id="{EDBA795D-F322-A089-83E3-666B50B83CC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9">
              <a:alphaModFix/>
              <a:grayscl/>
            </a:blip>
            <a:srcRect/>
            <a:stretch/>
          </p:blipFill>
          <p:spPr>
            <a:xfrm>
              <a:off x="7562266" y="4519045"/>
              <a:ext cx="972000" cy="97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rafik 52">
              <a:extLst>
                <a:ext uri="{FF2B5EF4-FFF2-40B4-BE49-F238E27FC236}">
                  <a16:creationId xmlns:a16="http://schemas.microsoft.com/office/drawing/2014/main" id="{5C0FB461-C301-298F-0906-4C68A889EB9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0">
              <a:grayscl/>
            </a:blip>
            <a:stretch>
              <a:fillRect/>
            </a:stretch>
          </p:blipFill>
          <p:spPr>
            <a:xfrm>
              <a:off x="5469650" y="3462980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Google Shape;251;p16">
              <a:extLst>
                <a:ext uri="{FF2B5EF4-FFF2-40B4-BE49-F238E27FC236}">
                  <a16:creationId xmlns:a16="http://schemas.microsoft.com/office/drawing/2014/main" id="{23AD7BF5-A6FA-ED0F-EF1B-95912FE4F5E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1" cstate="email">
              <a:alphaModFix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37771" y="1371882"/>
              <a:ext cx="972000" cy="97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rafik 34">
              <a:extLst>
                <a:ext uri="{FF2B5EF4-FFF2-40B4-BE49-F238E27FC236}">
                  <a16:creationId xmlns:a16="http://schemas.microsoft.com/office/drawing/2014/main" id="{3BCD8AF1-6E84-6C00-D62F-0FBB71AF530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2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683143" y="1380259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Grafik 56">
              <a:extLst>
                <a:ext uri="{FF2B5EF4-FFF2-40B4-BE49-F238E27FC236}">
                  <a16:creationId xmlns:a16="http://schemas.microsoft.com/office/drawing/2014/main" id="{0A38CAE8-DEBC-ABD9-935C-86107F30A59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3">
              <a:grayscl/>
            </a:blip>
            <a:stretch>
              <a:fillRect/>
            </a:stretch>
          </p:blipFill>
          <p:spPr>
            <a:xfrm>
              <a:off x="6513879" y="1385726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Grafik 59" descr="Ein Bild, das draußen, Person, Baum, Kleidung enthält.&#10;&#10;Automatisch generierte Beschreibung">
              <a:extLst>
                <a:ext uri="{FF2B5EF4-FFF2-40B4-BE49-F238E27FC236}">
                  <a16:creationId xmlns:a16="http://schemas.microsoft.com/office/drawing/2014/main" id="{DADC1B22-DA01-E93D-4AE4-F228E71FA10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4" cstate="hq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92" y="1392414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Grafik 3" descr="Ein Bild, das Person, draußen enthält.&#10;&#10;Automatisch generierte Beschreibung">
              <a:extLst>
                <a:ext uri="{FF2B5EF4-FFF2-40B4-BE49-F238E27FC236}">
                  <a16:creationId xmlns:a16="http://schemas.microsoft.com/office/drawing/2014/main" id="{4D630A72-79EE-574B-7F82-805320B8B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295" y="2415786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Grafik 8" descr="Ein Bild, das Text, Person enthält.&#10;&#10;Automatisch generierte Beschreibung">
              <a:extLst>
                <a:ext uri="{FF2B5EF4-FFF2-40B4-BE49-F238E27FC236}">
                  <a16:creationId xmlns:a16="http://schemas.microsoft.com/office/drawing/2014/main" id="{2412E2E0-365A-79FB-B81B-6CB21DE34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92" y="4519045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Grafik 12" descr="Ein Bild, das Wand, Person, Schlips, Mann enthält.&#10;&#10;Automatisch generierte Beschreibung">
              <a:extLst>
                <a:ext uri="{FF2B5EF4-FFF2-40B4-BE49-F238E27FC236}">
                  <a16:creationId xmlns:a16="http://schemas.microsoft.com/office/drawing/2014/main" id="{9CA456F6-5AE3-DEDC-AFF9-639A482FC0D7}"/>
                </a:ext>
              </a:extLst>
            </p:cNvPr>
            <p:cNvPicPr>
              <a:picLocks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76" b="6279"/>
            <a:stretch/>
          </p:blipFill>
          <p:spPr>
            <a:xfrm>
              <a:off x="6516529" y="4519045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Grafik 4">
              <a:extLst>
                <a:ext uri="{FF2B5EF4-FFF2-40B4-BE49-F238E27FC236}">
                  <a16:creationId xmlns:a16="http://schemas.microsoft.com/office/drawing/2014/main" id="{259A0A4B-F4E3-9B73-8973-F06CBD09B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834" y="3462980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Grafik 5">
              <a:extLst>
                <a:ext uri="{FF2B5EF4-FFF2-40B4-BE49-F238E27FC236}">
                  <a16:creationId xmlns:a16="http://schemas.microsoft.com/office/drawing/2014/main" id="{07A0F215-3659-07FF-011F-B10E3F584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7" b="5477"/>
            <a:stretch/>
          </p:blipFill>
          <p:spPr>
            <a:xfrm>
              <a:off x="7575825" y="3462980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Grafik 6">
              <a:extLst>
                <a:ext uri="{FF2B5EF4-FFF2-40B4-BE49-F238E27FC236}">
                  <a16:creationId xmlns:a16="http://schemas.microsoft.com/office/drawing/2014/main" id="{00FEAFDD-59AE-51D3-9376-7CDD26978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2" t="-64" r="342" b="25064"/>
            <a:stretch/>
          </p:blipFill>
          <p:spPr>
            <a:xfrm>
              <a:off x="8608003" y="4519045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2" descr="https://lh6.googleusercontent.com/76onOhZrLYw0IAw9130DT7dicv_XfwYEvyLz8xguQgYP58IkZhsuf-15jzVfjzLYJ9MWlLPOhKvp_CRP6VWpTL64rt6QtqSQdHivbzj3uk-LHQ5GapKb-Cs3DYJ_Kuoo8jC6ecQ=s0">
              <a:extLst>
                <a:ext uri="{FF2B5EF4-FFF2-40B4-BE49-F238E27FC236}">
                  <a16:creationId xmlns:a16="http://schemas.microsoft.com/office/drawing/2014/main" id="{B1C768CD-60E5-9ABC-1AC8-45B3A4F77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3" t="21154" r="413" b="426"/>
            <a:stretch/>
          </p:blipFill>
          <p:spPr bwMode="auto">
            <a:xfrm>
              <a:off x="6513879" y="5566239"/>
              <a:ext cx="972000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Grafik 11">
              <a:extLst>
                <a:ext uri="{FF2B5EF4-FFF2-40B4-BE49-F238E27FC236}">
                  <a16:creationId xmlns:a16="http://schemas.microsoft.com/office/drawing/2014/main" id="{42DBE669-1F6A-A916-AD92-A0EFC6D4992E}"/>
                </a:ext>
              </a:extLst>
            </p:cNvPr>
            <p:cNvPicPr>
              <a:picLocks/>
            </p:cNvPicPr>
            <p:nvPr/>
          </p:nvPicPr>
          <p:blipFill rotWithShape="1">
            <a:blip r:embed="rId3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5" t="9835" r="6610" b="29523"/>
            <a:stretch/>
          </p:blipFill>
          <p:spPr>
            <a:xfrm>
              <a:off x="9653740" y="4519045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Grafik 15">
              <a:extLst>
                <a:ext uri="{FF2B5EF4-FFF2-40B4-BE49-F238E27FC236}">
                  <a16:creationId xmlns:a16="http://schemas.microsoft.com/office/drawing/2014/main" id="{C2A7E969-8098-39FC-183B-7A3C05C62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5467445" y="2423338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Grafik 17">
              <a:extLst>
                <a:ext uri="{FF2B5EF4-FFF2-40B4-BE49-F238E27FC236}">
                  <a16:creationId xmlns:a16="http://schemas.microsoft.com/office/drawing/2014/main" id="{A96489E7-FB8C-3A9D-FD03-8B54CE23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50" t="6880" r="650" b="20780"/>
            <a:stretch/>
          </p:blipFill>
          <p:spPr>
            <a:xfrm>
              <a:off x="7560187" y="5566239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image9.png">
              <a:extLst>
                <a:ext uri="{FF2B5EF4-FFF2-40B4-BE49-F238E27FC236}">
                  <a16:creationId xmlns:a16="http://schemas.microsoft.com/office/drawing/2014/main" id="{F44447DD-F361-5A3B-11CF-B2307624D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2" t="246" r="122" b="33208"/>
            <a:stretch/>
          </p:blipFill>
          <p:spPr bwMode="auto">
            <a:xfrm>
              <a:off x="8606495" y="5566239"/>
              <a:ext cx="972000" cy="972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7" name="image9.png">
              <a:extLst>
                <a:ext uri="{FF2B5EF4-FFF2-40B4-BE49-F238E27FC236}">
                  <a16:creationId xmlns:a16="http://schemas.microsoft.com/office/drawing/2014/main" id="{C657CA8E-981F-0BD1-4F26-590AE05AD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0" t="21080" r="15229" b="7520"/>
            <a:stretch/>
          </p:blipFill>
          <p:spPr bwMode="auto">
            <a:xfrm>
              <a:off x="9652803" y="5566239"/>
              <a:ext cx="972000" cy="972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8" name="image9.png">
              <a:extLst>
                <a:ext uri="{FF2B5EF4-FFF2-40B4-BE49-F238E27FC236}">
                  <a16:creationId xmlns:a16="http://schemas.microsoft.com/office/drawing/2014/main" id="{4EB5DDCB-6B54-624C-75DA-E710D7AAD75C}"/>
                </a:ext>
              </a:extLst>
            </p:cNvPr>
            <p:cNvPicPr>
              <a:picLocks/>
            </p:cNvPicPr>
            <p:nvPr/>
          </p:nvPicPr>
          <p:blipFill>
            <a:blip r:embed="rId3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263" y="5566239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image30.png" descr="Ein Bild, das Person, Wand, drinnen enthält.&#10;&#10;Automatisch generierte Beschreibung">
              <a:extLst>
                <a:ext uri="{FF2B5EF4-FFF2-40B4-BE49-F238E27FC236}">
                  <a16:creationId xmlns:a16="http://schemas.microsoft.com/office/drawing/2014/main" id="{BB9D3E41-8A69-9088-6113-6E858D4A9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grayscl/>
            </a:blip>
            <a:srcRect t="9781" b="9781"/>
            <a:stretch/>
          </p:blipFill>
          <p:spPr>
            <a:xfrm>
              <a:off x="4412516" y="4519045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image9.png">
              <a:extLst>
                <a:ext uri="{FF2B5EF4-FFF2-40B4-BE49-F238E27FC236}">
                  <a16:creationId xmlns:a16="http://schemas.microsoft.com/office/drawing/2014/main" id="{42AF561B-8610-EB8B-EBD7-EEC61D4F926E}"/>
                </a:ext>
              </a:extLst>
            </p:cNvPr>
            <p:cNvPicPr>
              <a:picLocks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70103" y="3446048"/>
              <a:ext cx="972000" cy="97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Grafik 62">
              <a:extLst>
                <a:ext uri="{FF2B5EF4-FFF2-40B4-BE49-F238E27FC236}">
                  <a16:creationId xmlns:a16="http://schemas.microsoft.com/office/drawing/2014/main" id="{CBF27458-539D-0435-5479-17905D6BF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7" t="8592" r="33220" b="42912"/>
            <a:stretch/>
          </p:blipFill>
          <p:spPr bwMode="auto">
            <a:xfrm>
              <a:off x="7575825" y="2432920"/>
              <a:ext cx="972000" cy="972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2" name="Grafik 63">
              <a:extLst>
                <a:ext uri="{FF2B5EF4-FFF2-40B4-BE49-F238E27FC236}">
                  <a16:creationId xmlns:a16="http://schemas.microsoft.com/office/drawing/2014/main" id="{154A0B3C-7BA7-3D58-9CDF-9DDA8AE70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" t="8678" r="5631" b="23033"/>
            <a:stretch/>
          </p:blipFill>
          <p:spPr>
            <a:xfrm>
              <a:off x="10699113" y="5566239"/>
              <a:ext cx="972000" cy="972000"/>
            </a:xfrm>
            <a:prstGeom prst="rect">
              <a:avLst/>
            </a:prstGeom>
          </p:spPr>
        </p:pic>
        <p:pic>
          <p:nvPicPr>
            <p:cNvPr id="113" name="Grafik 57" descr="Ein Bild, das Person, Gebäude, draußen enthält.&#10;&#10;Automatisch generierte Beschreibung">
              <a:extLst>
                <a:ext uri="{FF2B5EF4-FFF2-40B4-BE49-F238E27FC236}">
                  <a16:creationId xmlns:a16="http://schemas.microsoft.com/office/drawing/2014/main" id="{FF62230C-FBD9-7CEB-7A0E-0CFED451E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825" y="1371882"/>
              <a:ext cx="972000" cy="972000"/>
            </a:xfrm>
            <a:prstGeom prst="rect">
              <a:avLst/>
            </a:prstGeom>
          </p:spPr>
        </p:pic>
        <p:pic>
          <p:nvPicPr>
            <p:cNvPr id="114" name="Grafik 58" descr="Ein Bild, das Person, drinnen enthält.&#10;&#10;Automatisch generierte Beschreibung">
              <a:extLst>
                <a:ext uri="{FF2B5EF4-FFF2-40B4-BE49-F238E27FC236}">
                  <a16:creationId xmlns:a16="http://schemas.microsoft.com/office/drawing/2014/main" id="{4ED28249-3631-7D60-CD16-0B07217B2AD3}"/>
                </a:ext>
              </a:extLst>
            </p:cNvPr>
            <p:cNvPicPr/>
            <p:nvPr/>
          </p:nvPicPr>
          <p:blipFill rotWithShape="1"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75" t="11200" r="36163" b="7399"/>
            <a:stretch/>
          </p:blipFill>
          <p:spPr bwMode="auto">
            <a:xfrm rot="5400000">
              <a:off x="8627868" y="3480114"/>
              <a:ext cx="972000" cy="972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5" name="Grafik 64" descr="Ein Bild, das Person, Wand, drinnen, Mann enthält.&#10;&#10;Automatisch generierte Beschreibung">
              <a:extLst>
                <a:ext uri="{FF2B5EF4-FFF2-40B4-BE49-F238E27FC236}">
                  <a16:creationId xmlns:a16="http://schemas.microsoft.com/office/drawing/2014/main" id="{2F063DBB-F840-3A43-1F6A-A62794E0C132}"/>
                </a:ext>
              </a:extLst>
            </p:cNvPr>
            <p:cNvPicPr/>
            <p:nvPr/>
          </p:nvPicPr>
          <p:blipFill rotWithShape="1">
            <a:blip r:embed="rId48" cstate="print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1" t="5277" r="301" b="20275"/>
            <a:stretch/>
          </p:blipFill>
          <p:spPr bwMode="auto">
            <a:xfrm>
              <a:off x="6515387" y="3484376"/>
              <a:ext cx="972000" cy="972000"/>
            </a:xfrm>
            <a:prstGeom prst="rect">
              <a:avLst/>
            </a:prstGeom>
            <a:noFill/>
          </p:spPr>
        </p:pic>
        <p:sp>
          <p:nvSpPr>
            <p:cNvPr id="116" name="Rechteck 13">
              <a:extLst>
                <a:ext uri="{FF2B5EF4-FFF2-40B4-BE49-F238E27FC236}">
                  <a16:creationId xmlns:a16="http://schemas.microsoft.com/office/drawing/2014/main" id="{11D12BCC-2C78-4C8D-D38C-D2B81789937E}"/>
                </a:ext>
              </a:extLst>
            </p:cNvPr>
            <p:cNvSpPr/>
            <p:nvPr/>
          </p:nvSpPr>
          <p:spPr>
            <a:xfrm rot="5400000">
              <a:off x="9135797" y="2955731"/>
              <a:ext cx="4098632" cy="9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117" name="Picture 1">
              <a:extLst>
                <a:ext uri="{FF2B5EF4-FFF2-40B4-BE49-F238E27FC236}">
                  <a16:creationId xmlns:a16="http://schemas.microsoft.com/office/drawing/2014/main" id="{CF6F6894-F4DD-7176-F9B1-38F42576A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 rot="5400000">
              <a:off x="9358920" y="3129580"/>
              <a:ext cx="3589701" cy="550680"/>
            </a:xfrm>
            <a:prstGeom prst="rect">
              <a:avLst/>
            </a:prstGeom>
          </p:spPr>
        </p:pic>
        <p:pic>
          <p:nvPicPr>
            <p:cNvPr id="119" name="Grafik 45">
              <a:hlinkClick r:id="rId51"/>
              <a:extLst>
                <a:ext uri="{FF2B5EF4-FFF2-40B4-BE49-F238E27FC236}">
                  <a16:creationId xmlns:a16="http://schemas.microsoft.com/office/drawing/2014/main" id="{A09D4BC8-2D29-F90C-A3B0-1B238F94BE8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2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5055" y="1392414"/>
              <a:ext cx="972000" cy="972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397205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77"/>
          <p:cNvSpPr/>
          <p:nvPr/>
        </p:nvSpPr>
        <p:spPr>
          <a:xfrm>
            <a:off x="490537" y="620691"/>
            <a:ext cx="7870164" cy="523216"/>
          </a:xfrm>
          <a:prstGeom prst="rect">
            <a:avLst/>
          </a:prstGeom>
          <a:ln w="12700">
            <a:miter lim="400000"/>
          </a:ln>
          <a:effectLst>
            <a:outerShdw blurRad="660400" dist="254000" dir="54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de-DE" sz="28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Chose 35 years of professional experience </a:t>
            </a:r>
            <a:endParaRPr sz="28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442194" y="1340768"/>
            <a:ext cx="8174085" cy="5050507"/>
          </a:xfrm>
          <a:prstGeom prst="rect">
            <a:avLst/>
          </a:prstGeom>
        </p:spPr>
        <p:txBody>
          <a:bodyPr lIns="91396" tIns="45718" rIns="91396" bIns="45718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makes Leadership &amp; Sustainability unique?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have 35 years of extensive work experience to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 performance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the corporate strategic level and at the facility level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stand out from the crowd by our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 approach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coupled with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 and manufacturing knowledge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 drive to create change with measurable results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Karin’s expertise are in the following areas, among others:</a:t>
            </a:r>
            <a:endParaRPr lang="en-US" sz="1600" dirty="0">
              <a:solidFill>
                <a:srgbClr val="34A8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Sustainability – environment, social, business ethics &amp; corporate governance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Materiality, Business case, Strategy development &amp; implementation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chain and business integration of Sustainability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Manufacturing sustainability &amp; Sustainable supply chain management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Karin was awarded the </a:t>
            </a:r>
            <a:r>
              <a:rPr lang="en-US" sz="1600" b="1" dirty="0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Higg Index Verification Leadership award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the SAC full member meeting in Barcelona, 2019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de-DE" sz="1600" b="1" u="sng" dirty="0">
                <a:solidFill>
                  <a:srgbClr val="29B2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</a:t>
            </a:r>
            <a:r>
              <a:rPr lang="de-DE" sz="16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find Karin’s profile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617" y="1340770"/>
            <a:ext cx="2726659" cy="408591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856450" y="5476371"/>
            <a:ext cx="272665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rtl="0" hangingPunct="0"/>
            <a:r>
              <a:rPr lang="en-US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CEO Karin Ekberg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04A0D3BE-8BE8-4D83-B020-0CECF34087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39161" y="722233"/>
            <a:ext cx="234039" cy="246221"/>
          </a:xfrm>
        </p:spPr>
        <p:txBody>
          <a:bodyPr/>
          <a:lstStyle/>
          <a:p>
            <a:fld id="{86CB4B4D-7CA3-9044-876B-883B54F8677D}" type="slidenum">
              <a:rPr lang="en-GB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/>
              <a:t>2</a:t>
            </a:fld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3A108FAB-295B-E94D-94D1-5BF7914EE052}"/>
              </a:ext>
            </a:extLst>
          </p:cNvPr>
          <p:cNvSpPr txBox="1"/>
          <p:nvPr/>
        </p:nvSpPr>
        <p:spPr>
          <a:xfrm>
            <a:off x="9231671" y="6516701"/>
            <a:ext cx="2768987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hangingPunct="0"/>
            <a:r>
              <a:rPr lang="de-DE" sz="9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©Leadership &amp; Sustainability Karin Ekberg GmbH</a:t>
            </a:r>
            <a:endParaRPr lang="en-US" sz="9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19245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ostenloses Stock Foto zu blau, blaue tapete, blauem hintergrund">
            <a:extLst>
              <a:ext uri="{FF2B5EF4-FFF2-40B4-BE49-F238E27FC236}">
                <a16:creationId xmlns:a16="http://schemas.microsoft.com/office/drawing/2014/main" id="{79735C6C-691E-4E9E-AE10-421532796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5"/>
          <a:stretch/>
        </p:blipFill>
        <p:spPr bwMode="auto">
          <a:xfrm>
            <a:off x="7607300" y="0"/>
            <a:ext cx="4584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B72D1ED-9DB2-4ED0-A00B-7E4735126E25}"/>
              </a:ext>
            </a:extLst>
          </p:cNvPr>
          <p:cNvSpPr txBox="1"/>
          <p:nvPr/>
        </p:nvSpPr>
        <p:spPr>
          <a:xfrm>
            <a:off x="490537" y="2068627"/>
            <a:ext cx="6362700" cy="3596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 rtl="0">
              <a:lnSpc>
                <a:spcPct val="90000"/>
              </a:lnSpc>
              <a:spcBef>
                <a:spcPts val="1000"/>
              </a:spcBef>
              <a:buClr>
                <a:srgbClr val="323F4F"/>
              </a:buClr>
              <a:buSzPts val="1700"/>
              <a:buFont typeface="Arial"/>
              <a:buChar char="•"/>
            </a:pPr>
            <a:r>
              <a:rPr lang="en-GB" sz="18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We have a team of 10 members in Germany and we have around 30 team members in different locations across the world.</a:t>
            </a:r>
          </a:p>
          <a:p>
            <a:pPr marL="228600" indent="-228600" algn="l" rtl="0">
              <a:lnSpc>
                <a:spcPct val="90000"/>
              </a:lnSpc>
              <a:spcBef>
                <a:spcPts val="1000"/>
              </a:spcBef>
              <a:buClr>
                <a:srgbClr val="323F4F"/>
              </a:buClr>
              <a:buSzPts val="1700"/>
              <a:buFont typeface="Arial"/>
              <a:buChar char="•"/>
            </a:pPr>
            <a:r>
              <a:rPr lang="en-GB" sz="18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Our Expertise, Outreach and Partnerships are global, with primary anchors in </a:t>
            </a:r>
            <a:r>
              <a:rPr lang="en-GB" sz="1800" b="1" dirty="0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Europe, Asia and America. </a:t>
            </a:r>
          </a:p>
          <a:p>
            <a:pPr marL="228600" indent="-228600" algn="l" rtl="0">
              <a:lnSpc>
                <a:spcPct val="90000"/>
              </a:lnSpc>
              <a:spcBef>
                <a:spcPts val="1000"/>
              </a:spcBef>
              <a:buClr>
                <a:srgbClr val="323F4F"/>
              </a:buClr>
              <a:buSzPts val="1700"/>
              <a:buFont typeface="Arial"/>
              <a:buChar char="•"/>
            </a:pPr>
            <a:r>
              <a:rPr lang="en-GB" sz="18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Our mission is the transformation and embedding of sustainability into business processes over the full value chain.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l" rtl="0">
              <a:lnSpc>
                <a:spcPct val="90000"/>
              </a:lnSpc>
              <a:spcBef>
                <a:spcPts val="1000"/>
              </a:spcBef>
              <a:buClr>
                <a:srgbClr val="323F4F"/>
              </a:buClr>
              <a:buSzPts val="1700"/>
              <a:buFont typeface="Arial"/>
              <a:buChar char="•"/>
            </a:pPr>
            <a:r>
              <a:rPr lang="en-GB" sz="18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We are a </a:t>
            </a:r>
            <a:r>
              <a:rPr lang="en-GB" sz="1800" b="1" dirty="0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member of SAC and approved </a:t>
            </a:r>
            <a:r>
              <a:rPr lang="en-GB" sz="1800" b="1" dirty="0" err="1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Higg</a:t>
            </a:r>
            <a:r>
              <a:rPr lang="en-GB" sz="1800" b="1" dirty="0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FEM Verifier and Trainer Body as well as SLCP Verifier and Trainer Body.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l" rtl="0">
              <a:lnSpc>
                <a:spcPct val="90000"/>
              </a:lnSpc>
              <a:spcBef>
                <a:spcPts val="1000"/>
              </a:spcBef>
              <a:buClr>
                <a:srgbClr val="323F4F"/>
              </a:buClr>
              <a:buSzPts val="1700"/>
              <a:buFont typeface="Arial"/>
              <a:buChar char="•"/>
            </a:pPr>
            <a:r>
              <a:rPr lang="en-GB" sz="18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We are an accredited </a:t>
            </a:r>
            <a:r>
              <a:rPr lang="en-GB" sz="1800" b="1" dirty="0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ZDHC Training Provider</a:t>
            </a:r>
            <a:r>
              <a:rPr lang="en-GB" sz="18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 </a:t>
            </a:r>
          </a:p>
        </p:txBody>
      </p:sp>
      <p:sp>
        <p:nvSpPr>
          <p:cNvPr id="5" name="Google Shape;51;p2">
            <a:extLst>
              <a:ext uri="{FF2B5EF4-FFF2-40B4-BE49-F238E27FC236}">
                <a16:creationId xmlns:a16="http://schemas.microsoft.com/office/drawing/2014/main" id="{45A6E769-97B1-497E-94DD-5B76B5024C10}"/>
              </a:ext>
            </a:extLst>
          </p:cNvPr>
          <p:cNvSpPr/>
          <p:nvPr/>
        </p:nvSpPr>
        <p:spPr>
          <a:xfrm>
            <a:off x="490537" y="620691"/>
            <a:ext cx="6265496" cy="523220"/>
          </a:xfrm>
          <a:prstGeom prst="rect">
            <a:avLst/>
          </a:prstGeom>
          <a:noFill/>
          <a:ln>
            <a:noFill/>
          </a:ln>
          <a:effectLst>
            <a:outerShdw blurRad="660400" dist="254000" dir="5400000" rotWithShape="0">
              <a:srgbClr val="000000">
                <a:alpha val="39607"/>
              </a:srgbClr>
            </a:outerShdw>
          </a:effectLst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l" rtl="0"/>
            <a:r>
              <a:rPr lang="en-GB" sz="2800" b="1" dirty="0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rPr>
              <a:t>About Leadership &amp; Sustainability </a:t>
            </a:r>
          </a:p>
        </p:txBody>
      </p:sp>
      <p:sp>
        <p:nvSpPr>
          <p:cNvPr id="6" name="Parallelogramm 5">
            <a:extLst>
              <a:ext uri="{FF2B5EF4-FFF2-40B4-BE49-F238E27FC236}">
                <a16:creationId xmlns:a16="http://schemas.microsoft.com/office/drawing/2014/main" id="{7DC2E313-9F3B-4080-AF69-ADB5BE963B30}"/>
              </a:ext>
            </a:extLst>
          </p:cNvPr>
          <p:cNvSpPr/>
          <p:nvPr/>
        </p:nvSpPr>
        <p:spPr>
          <a:xfrm>
            <a:off x="11146990" y="663311"/>
            <a:ext cx="418384" cy="364067"/>
          </a:xfrm>
          <a:prstGeom prst="parallelogram">
            <a:avLst/>
          </a:prstGeom>
          <a:solidFill>
            <a:srgbClr val="082F6B"/>
          </a:solidFill>
          <a:ln>
            <a:solidFill>
              <a:srgbClr val="082F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53;p2">
            <a:extLst>
              <a:ext uri="{FF2B5EF4-FFF2-40B4-BE49-F238E27FC236}">
                <a16:creationId xmlns:a16="http://schemas.microsoft.com/office/drawing/2014/main" id="{4E0C29CE-8E3E-40AF-BE8E-D931E12D2A1F}"/>
              </a:ext>
            </a:extLst>
          </p:cNvPr>
          <p:cNvSpPr txBox="1"/>
          <p:nvPr/>
        </p:nvSpPr>
        <p:spPr>
          <a:xfrm>
            <a:off x="11156482" y="682632"/>
            <a:ext cx="500595" cy="33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l" rtl="0"/>
            <a:r>
              <a:rPr lang="en-GB" sz="1600" dirty="0">
                <a:solidFill>
                  <a:srgbClr val="EDEDED"/>
                </a:solidFill>
                <a:latin typeface="Open Sans"/>
                <a:ea typeface="Open Sans"/>
                <a:cs typeface="Open Sans"/>
                <a:sym typeface="Open Sans"/>
              </a:rPr>
              <a:t>  3</a:t>
            </a:r>
            <a:endParaRPr lang="en-GB" dirty="0">
              <a:solidFill>
                <a:srgbClr val="EDEDE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55;p2">
            <a:extLst>
              <a:ext uri="{FF2B5EF4-FFF2-40B4-BE49-F238E27FC236}">
                <a16:creationId xmlns:a16="http://schemas.microsoft.com/office/drawing/2014/main" id="{4226969E-4BF3-4660-ACB5-DE5A0CC9E342}"/>
              </a:ext>
            </a:extLst>
          </p:cNvPr>
          <p:cNvSpPr txBox="1"/>
          <p:nvPr/>
        </p:nvSpPr>
        <p:spPr>
          <a:xfrm>
            <a:off x="9231671" y="6516701"/>
            <a:ext cx="2768987" cy="23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l" rtl="0">
              <a:buClr>
                <a:srgbClr val="323F4F"/>
              </a:buClr>
              <a:buSzPts val="900"/>
            </a:pPr>
            <a:r>
              <a:rPr lang="en-GB" sz="900" dirty="0">
                <a:solidFill>
                  <a:srgbClr val="323F4F"/>
                </a:solidFill>
                <a:latin typeface="Open Sans"/>
                <a:ea typeface="Open Sans"/>
                <a:cs typeface="Open Sans"/>
                <a:sym typeface="Open Sans"/>
              </a:rPr>
              <a:t>©Leadership &amp; Sustainability Karin Ekberg GmbH</a:t>
            </a:r>
          </a:p>
        </p:txBody>
      </p:sp>
    </p:spTree>
    <p:extLst>
      <p:ext uri="{BB962C8B-B14F-4D97-AF65-F5344CB8AC3E}">
        <p14:creationId xmlns:p14="http://schemas.microsoft.com/office/powerpoint/2010/main" val="14147012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-24680" y="4676976"/>
            <a:ext cx="12457384" cy="1200325"/>
          </a:xfrm>
          <a:prstGeom prst="rect">
            <a:avLst/>
          </a:prstGeom>
          <a:solidFill>
            <a:srgbClr val="062450"/>
          </a:solidFill>
          <a:ln w="12700" cap="flat">
            <a:solidFill>
              <a:srgbClr val="06245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098" rtlCol="0" anchor="t">
            <a:spAutoFit/>
          </a:bodyPr>
          <a:lstStyle/>
          <a:p>
            <a:pPr algn="l" rtl="0" latinLnBrk="1" hangingPunct="0"/>
            <a:br>
              <a:rPr lang="en-US" sz="2000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en-US" sz="20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Open Sans"/>
                <a:cs typeface="Open Sans"/>
              </a:rPr>
              <a:t>Project examples and references</a:t>
            </a:r>
          </a:p>
          <a:p>
            <a:pPr algn="l" rtl="0" latinLnBrk="1" hangingPunct="0"/>
            <a:endParaRPr lang="en-US" sz="20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C70AEC31-1212-E543-850E-9BE3BF6707C6}"/>
              </a:ext>
            </a:extLst>
          </p:cNvPr>
          <p:cNvSpPr txBox="1"/>
          <p:nvPr/>
        </p:nvSpPr>
        <p:spPr>
          <a:xfrm>
            <a:off x="9231671" y="6516701"/>
            <a:ext cx="2768987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hangingPunct="0"/>
            <a:r>
              <a:rPr lang="de-DE" sz="9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©Leadership &amp; Sustainability Karin Ekberg GmbH</a:t>
            </a:r>
            <a:endParaRPr lang="en-US" sz="9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11268" name="Picture 4" descr="Foto Eines Mannes Beim Skifahren">
            <a:extLst>
              <a:ext uri="{FF2B5EF4-FFF2-40B4-BE49-F238E27FC236}">
                <a16:creationId xmlns:a16="http://schemas.microsoft.com/office/drawing/2014/main" id="{3D10A407-9FD9-42E9-9299-9FDEDC5E0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0" b="26924"/>
          <a:stretch/>
        </p:blipFill>
        <p:spPr bwMode="auto">
          <a:xfrm>
            <a:off x="0" y="0"/>
            <a:ext cx="12225852" cy="467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2402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77"/>
          <p:cNvSpPr/>
          <p:nvPr/>
        </p:nvSpPr>
        <p:spPr>
          <a:xfrm>
            <a:off x="490537" y="620691"/>
            <a:ext cx="4192810" cy="523216"/>
          </a:xfrm>
          <a:prstGeom prst="rect">
            <a:avLst/>
          </a:prstGeom>
          <a:ln w="12700">
            <a:miter lim="400000"/>
          </a:ln>
          <a:effectLst>
            <a:outerShdw blurRad="660400" dist="254000" dir="54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4D535B"/>
                </a:solidFill>
              </a:rPr>
              <a:t>Overview of our services</a:t>
            </a:r>
            <a:endParaRPr lang="en-GB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112333" y="1484787"/>
            <a:ext cx="6480721" cy="4351339"/>
          </a:xfrm>
          <a:prstGeom prst="rect">
            <a:avLst/>
          </a:prstGeom>
        </p:spPr>
        <p:txBody>
          <a:bodyPr lIns="91396" tIns="45718" rIns="91396" bIns="45718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35360" y="1191778"/>
            <a:ext cx="6096000" cy="7986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 defTabSz="7112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lvl="1" indent="-171450" defTabSz="7112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b="1" dirty="0">
              <a:solidFill>
                <a:srgbClr val="34A898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597456" y="6289228"/>
            <a:ext cx="4997088" cy="401264"/>
          </a:xfrm>
          <a:prstGeom prst="rect">
            <a:avLst/>
          </a:prstGeom>
          <a:solidFill>
            <a:srgbClr val="29B297"/>
          </a:solidFill>
          <a:effectLst>
            <a:glow rad="63500">
              <a:schemeClr val="accent3">
                <a:satMod val="175000"/>
                <a:alpha val="40000"/>
              </a:schemeClr>
            </a:glow>
            <a:softEdge rad="0"/>
          </a:effectLst>
        </p:spPr>
        <p:txBody>
          <a:bodyPr wrap="square">
            <a:spAutoFit/>
          </a:bodyPr>
          <a:lstStyle/>
          <a:p>
            <a:pPr lvl="1" indent="0" defTabSz="7112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your appointment with us now!</a:t>
            </a:r>
            <a:endParaRPr lang="en-US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1822019596"/>
              </p:ext>
            </p:extLst>
          </p:nvPr>
        </p:nvGraphicFramePr>
        <p:xfrm>
          <a:off x="191344" y="765983"/>
          <a:ext cx="12097344" cy="5524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Foliennummernplatzhalter 2">
            <a:extLst>
              <a:ext uri="{FF2B5EF4-FFF2-40B4-BE49-F238E27FC236}">
                <a16:creationId xmlns:a16="http://schemas.microsoft.com/office/drawing/2014/main" id="{4FC68C53-8315-48B6-A943-D041FE09FE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97671" y="722233"/>
            <a:ext cx="117019" cy="246221"/>
          </a:xfrm>
        </p:spPr>
        <p:txBody>
          <a:bodyPr/>
          <a:lstStyle/>
          <a:p>
            <a:fld id="{86CB4B4D-7CA3-9044-876B-883B54F8677D}" type="slidenum">
              <a:rPr lang="en-GB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/>
              <a:t>5</a:t>
            </a:fld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6F73FAB9-6BE6-0044-896F-E51644CC942C}"/>
              </a:ext>
            </a:extLst>
          </p:cNvPr>
          <p:cNvSpPr txBox="1"/>
          <p:nvPr/>
        </p:nvSpPr>
        <p:spPr>
          <a:xfrm>
            <a:off x="9231671" y="6516701"/>
            <a:ext cx="2768987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hangingPunct="0"/>
            <a:r>
              <a:rPr lang="de-DE" sz="900" dirty="0">
                <a:solidFill>
                  <a:srgbClr val="32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©Leadership &amp; Sustainability Karin Ekberg GmbH</a:t>
            </a:r>
            <a:endParaRPr lang="en-US" sz="900" dirty="0">
              <a:solidFill>
                <a:srgbClr val="323F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CB3F0D2-9424-4280-A324-9F0738970E4C}"/>
              </a:ext>
            </a:extLst>
          </p:cNvPr>
          <p:cNvSpPr/>
          <p:nvPr/>
        </p:nvSpPr>
        <p:spPr>
          <a:xfrm>
            <a:off x="3383360" y="1224242"/>
            <a:ext cx="2642986" cy="1823015"/>
          </a:xfrm>
          <a:prstGeom prst="roundRect">
            <a:avLst>
              <a:gd name="adj" fmla="val 10000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84" t="-88797" r="-484" b="-29203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6847092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5"/>
          <p:cNvSpPr txBox="1">
            <a:spLocks/>
          </p:cNvSpPr>
          <p:nvPr/>
        </p:nvSpPr>
        <p:spPr>
          <a:xfrm>
            <a:off x="490580" y="1517758"/>
            <a:ext cx="6768752" cy="393046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Strategy &amp; Reporting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Materiality assessment, benchmarking and strategy development for several brands, retailers and manufacturing groups 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Workshops about sustainability strategy and ISO 9001/ ISO 14001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Sustainability reports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</a:t>
            </a:r>
            <a:r>
              <a:rPr lang="en-GB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footprinting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 assessments for products and materials</a:t>
            </a:r>
            <a:endParaRPr lang="en-GB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 on Microplastics in the oceans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Workshop about materials’ and products’ certifications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labels</a:t>
            </a:r>
          </a:p>
          <a:p>
            <a:pPr>
              <a:lnSpc>
                <a:spcPct val="100000"/>
              </a:lnSpc>
            </a:pPr>
            <a:endParaRPr lang="en-GB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en-GB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2" descr="Frau In Der Schwarzen Jacke, Die Auf Dock Nahe Schneebedecktem Berg Steht">
            <a:extLst>
              <a:ext uri="{FF2B5EF4-FFF2-40B4-BE49-F238E27FC236}">
                <a16:creationId xmlns:a16="http://schemas.microsoft.com/office/drawing/2014/main" id="{EA5D8855-2C7F-42BC-91C9-4FFA6993C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5" r="6249"/>
          <a:stretch/>
        </p:blipFill>
        <p:spPr bwMode="auto">
          <a:xfrm>
            <a:off x="7607300" y="0"/>
            <a:ext cx="4584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hape 277"/>
          <p:cNvSpPr/>
          <p:nvPr/>
        </p:nvSpPr>
        <p:spPr>
          <a:xfrm>
            <a:off x="490537" y="620688"/>
            <a:ext cx="3703897" cy="523220"/>
          </a:xfrm>
          <a:prstGeom prst="rect">
            <a:avLst/>
          </a:prstGeom>
          <a:ln w="12700">
            <a:miter lim="400000"/>
          </a:ln>
          <a:effectLst>
            <a:outerShdw blurRad="660400" dist="254000" dir="54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sz="2800" dirty="0"/>
              <a:t>L&amp;S Project examples</a:t>
            </a:r>
            <a:endParaRPr lang="en-GB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Parallelogramm 11">
            <a:extLst>
              <a:ext uri="{FF2B5EF4-FFF2-40B4-BE49-F238E27FC236}">
                <a16:creationId xmlns:a16="http://schemas.microsoft.com/office/drawing/2014/main" id="{6CF09907-3480-47FA-8EEA-20801CB0A396}"/>
              </a:ext>
            </a:extLst>
          </p:cNvPr>
          <p:cNvSpPr/>
          <p:nvPr/>
        </p:nvSpPr>
        <p:spPr>
          <a:xfrm>
            <a:off x="11146990" y="663311"/>
            <a:ext cx="418384" cy="364067"/>
          </a:xfrm>
          <a:prstGeom prst="parallelogram">
            <a:avLst/>
          </a:prstGeom>
          <a:solidFill>
            <a:srgbClr val="082F6B"/>
          </a:solidFill>
          <a:ln>
            <a:solidFill>
              <a:srgbClr val="082F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247746DB-78BA-4842-9647-E60D3BC4C5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97671" y="722233"/>
            <a:ext cx="117019" cy="246221"/>
          </a:xfrm>
        </p:spPr>
        <p:txBody>
          <a:bodyPr/>
          <a:lstStyle/>
          <a:p>
            <a:fld id="{86CB4B4D-7CA3-9044-876B-883B54F8677D}" type="slidenum">
              <a:rPr lang="en-GB" sz="1600">
                <a:solidFill>
                  <a:schemeClr val="tx2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/>
              <a:t>6</a:t>
            </a:fld>
            <a:endParaRPr lang="en-GB" sz="1600" dirty="0">
              <a:solidFill>
                <a:schemeClr val="tx2">
                  <a:lumMod val="20000"/>
                  <a:lumOff val="8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id="{6F95F051-BD64-7E44-8720-2899E7B722A6}"/>
              </a:ext>
            </a:extLst>
          </p:cNvPr>
          <p:cNvSpPr txBox="1"/>
          <p:nvPr/>
        </p:nvSpPr>
        <p:spPr>
          <a:xfrm>
            <a:off x="9231671" y="6516701"/>
            <a:ext cx="2768987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hangingPunct="0"/>
            <a:r>
              <a:rPr lang="de-DE" sz="9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©Leadership &amp; Sustainability Karin Ekberg GmbH</a:t>
            </a:r>
            <a:endParaRPr lang="en-US" sz="9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FF82F3CF-99BA-4341-AC9E-58B814A48563}"/>
              </a:ext>
            </a:extLst>
          </p:cNvPr>
          <p:cNvSpPr txBox="1">
            <a:spLocks/>
          </p:cNvSpPr>
          <p:nvPr/>
        </p:nvSpPr>
        <p:spPr>
          <a:xfrm>
            <a:off x="327864" y="5589808"/>
            <a:ext cx="4029242" cy="313932"/>
          </a:xfrm>
          <a:prstGeom prst="rect">
            <a:avLst/>
          </a:prstGeom>
          <a:solidFill>
            <a:srgbClr val="29B297"/>
          </a:solidFill>
          <a:effectLst>
            <a:glow rad="63500">
              <a:schemeClr val="accent3">
                <a:satMod val="175000"/>
                <a:alpha val="40000"/>
              </a:schemeClr>
            </a:glow>
            <a:softEdge rad="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lvl="1" indent="0" defTabSz="7112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buNone/>
            </a:pPr>
            <a:r>
              <a:rPr lang="en-GB" sz="1600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about some of these projects </a:t>
            </a: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380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au In Der Schwarzen Jacke, Die Auf Dock Nahe Schneebedecktem Berg Steht">
            <a:extLst>
              <a:ext uri="{FF2B5EF4-FFF2-40B4-BE49-F238E27FC236}">
                <a16:creationId xmlns:a16="http://schemas.microsoft.com/office/drawing/2014/main" id="{80F3B21F-F240-42EB-989E-D0529A0B9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5" r="6249"/>
          <a:stretch/>
        </p:blipFill>
        <p:spPr bwMode="auto">
          <a:xfrm>
            <a:off x="7607300" y="0"/>
            <a:ext cx="4584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hape 277"/>
          <p:cNvSpPr/>
          <p:nvPr/>
        </p:nvSpPr>
        <p:spPr>
          <a:xfrm>
            <a:off x="490537" y="620688"/>
            <a:ext cx="3703897" cy="523220"/>
          </a:xfrm>
          <a:prstGeom prst="rect">
            <a:avLst/>
          </a:prstGeom>
          <a:ln w="12700">
            <a:miter lim="400000"/>
          </a:ln>
          <a:effectLst>
            <a:outerShdw blurRad="660400" dist="254000" dir="54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sz="2800" dirty="0"/>
              <a:t>L&amp;S Project examples</a:t>
            </a:r>
            <a:endParaRPr lang="en-GB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490537" y="1514367"/>
            <a:ext cx="6596063" cy="472294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Supply chain management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Supply chain management: materiality, EH&amp;S guidelines, audit approach, audits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Goals and Action Plans and Handbooks for suppliers on how to improve environmental performance and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Higg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FEM scores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than 350 SAC FEM3.0 verifications and EHS audits in multiple locations world-wide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SLCP verifications</a:t>
            </a:r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Statistics based on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Higg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FEM self-assessment and verified results of brands’ suppliers</a:t>
            </a:r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Chemicals management consulting 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labels</a:t>
            </a:r>
          </a:p>
          <a:p>
            <a:pPr>
              <a:lnSpc>
                <a:spcPct val="100000"/>
              </a:lnSpc>
            </a:pPr>
            <a:endParaRPr lang="en-GB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en-GB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Parallelogramm 11">
            <a:extLst>
              <a:ext uri="{FF2B5EF4-FFF2-40B4-BE49-F238E27FC236}">
                <a16:creationId xmlns:a16="http://schemas.microsoft.com/office/drawing/2014/main" id="{6CF09907-3480-47FA-8EEA-20801CB0A396}"/>
              </a:ext>
            </a:extLst>
          </p:cNvPr>
          <p:cNvSpPr/>
          <p:nvPr/>
        </p:nvSpPr>
        <p:spPr>
          <a:xfrm>
            <a:off x="11146990" y="663311"/>
            <a:ext cx="418384" cy="364067"/>
          </a:xfrm>
          <a:prstGeom prst="parallelogram">
            <a:avLst/>
          </a:prstGeom>
          <a:solidFill>
            <a:srgbClr val="082F6B"/>
          </a:solidFill>
          <a:ln>
            <a:solidFill>
              <a:srgbClr val="082F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247746DB-78BA-4842-9647-E60D3BC4C5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97671" y="722233"/>
            <a:ext cx="117019" cy="246221"/>
          </a:xfrm>
        </p:spPr>
        <p:txBody>
          <a:bodyPr/>
          <a:lstStyle/>
          <a:p>
            <a:fld id="{86CB4B4D-7CA3-9044-876B-883B54F8677D}" type="slidenum">
              <a:rPr lang="en-GB" sz="1600">
                <a:solidFill>
                  <a:schemeClr val="tx2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/>
              <a:t>7</a:t>
            </a:fld>
            <a:endParaRPr lang="en-GB" sz="1600" dirty="0">
              <a:solidFill>
                <a:schemeClr val="tx2">
                  <a:lumMod val="20000"/>
                  <a:lumOff val="8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id="{6F95F051-BD64-7E44-8720-2899E7B722A6}"/>
              </a:ext>
            </a:extLst>
          </p:cNvPr>
          <p:cNvSpPr txBox="1"/>
          <p:nvPr/>
        </p:nvSpPr>
        <p:spPr>
          <a:xfrm>
            <a:off x="9231671" y="6516701"/>
            <a:ext cx="2768987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hangingPunct="0"/>
            <a:r>
              <a:rPr lang="de-DE" sz="9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©Leadership &amp; Sustainability Karin Ekberg GmbH</a:t>
            </a:r>
            <a:endParaRPr lang="en-US" sz="9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86C263DF-5219-46EB-B97B-6B8C2458B063}"/>
              </a:ext>
            </a:extLst>
          </p:cNvPr>
          <p:cNvSpPr txBox="1">
            <a:spLocks/>
          </p:cNvSpPr>
          <p:nvPr/>
        </p:nvSpPr>
        <p:spPr>
          <a:xfrm>
            <a:off x="357410" y="5601733"/>
            <a:ext cx="4029242" cy="313932"/>
          </a:xfrm>
          <a:prstGeom prst="rect">
            <a:avLst/>
          </a:prstGeom>
          <a:solidFill>
            <a:srgbClr val="29B297"/>
          </a:solidFill>
          <a:effectLst>
            <a:glow rad="63500">
              <a:schemeClr val="accent3">
                <a:satMod val="175000"/>
                <a:alpha val="40000"/>
              </a:schemeClr>
            </a:glow>
            <a:softEdge rad="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lvl="1" indent="0" defTabSz="7112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en-GB" sz="1600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about some of our projects </a:t>
            </a: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40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07CA77-1B37-D14D-8527-1F1B52D0A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282" r="46360" b="-282"/>
          <a:stretch/>
        </p:blipFill>
        <p:spPr>
          <a:xfrm>
            <a:off x="8450207" y="-483434"/>
            <a:ext cx="4774585" cy="744082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189677-AD0B-447F-A8AC-A1E6D97EDC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97672" y="722235"/>
            <a:ext cx="117019" cy="246221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60D481C-9056-42E7-9D90-28E6DDA8CBA1}"/>
              </a:ext>
            </a:extLst>
          </p:cNvPr>
          <p:cNvSpPr txBox="1">
            <a:spLocks/>
          </p:cNvSpPr>
          <p:nvPr/>
        </p:nvSpPr>
        <p:spPr>
          <a:xfrm>
            <a:off x="551383" y="1340768"/>
            <a:ext cx="6696745" cy="424847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lnSpc>
                <a:spcPct val="11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800" dirty="0">
              <a:latin typeface="Open Sans"/>
              <a:cs typeface="Open Sans"/>
            </a:endParaRPr>
          </a:p>
        </p:txBody>
      </p:sp>
      <p:sp>
        <p:nvSpPr>
          <p:cNvPr id="9" name="Shape 277">
            <a:extLst>
              <a:ext uri="{FF2B5EF4-FFF2-40B4-BE49-F238E27FC236}">
                <a16:creationId xmlns:a16="http://schemas.microsoft.com/office/drawing/2014/main" id="{E1F2BFAD-CC98-B942-A5B8-5CA1BFEF9319}"/>
              </a:ext>
            </a:extLst>
          </p:cNvPr>
          <p:cNvSpPr/>
          <p:nvPr/>
        </p:nvSpPr>
        <p:spPr>
          <a:xfrm>
            <a:off x="490538" y="620688"/>
            <a:ext cx="4543871" cy="523220"/>
          </a:xfrm>
          <a:prstGeom prst="rect">
            <a:avLst/>
          </a:prstGeom>
          <a:ln w="12700">
            <a:miter lim="400000"/>
          </a:ln>
          <a:effectLst>
            <a:outerShdw blurRad="660400" dist="254000" dir="54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de-D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Higg FEM – </a:t>
            </a:r>
            <a:r>
              <a:rPr lang="de-DE" sz="2800" dirty="0">
                <a:solidFill>
                  <a:srgbClr val="34A8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Experts </a:t>
            </a:r>
            <a:endParaRPr lang="en-GB" sz="2800" dirty="0">
              <a:solidFill>
                <a:srgbClr val="34A898"/>
              </a:solidFill>
            </a:endParaRPr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id="{4887A760-2CC4-DA4A-BD90-81B600B3CAD7}"/>
              </a:ext>
            </a:extLst>
          </p:cNvPr>
          <p:cNvSpPr txBox="1"/>
          <p:nvPr/>
        </p:nvSpPr>
        <p:spPr>
          <a:xfrm>
            <a:off x="9231669" y="6516701"/>
            <a:ext cx="2768987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9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©Leadership &amp; Sustainability Karin Ekberg GmbH</a:t>
            </a:r>
            <a:endParaRPr kumimoji="0" lang="en-US" sz="9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DC9B0A-8B82-481C-990B-1718B790F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774710"/>
              </p:ext>
            </p:extLst>
          </p:nvPr>
        </p:nvGraphicFramePr>
        <p:xfrm>
          <a:off x="544711" y="1340768"/>
          <a:ext cx="7495504" cy="4089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0544">
                  <a:extLst>
                    <a:ext uri="{9D8B030D-6E8A-4147-A177-3AD203B41FA5}">
                      <a16:colId xmlns:a16="http://schemas.microsoft.com/office/drawing/2014/main" val="528098185"/>
                    </a:ext>
                  </a:extLst>
                </a:gridCol>
                <a:gridCol w="994401">
                  <a:extLst>
                    <a:ext uri="{9D8B030D-6E8A-4147-A177-3AD203B41FA5}">
                      <a16:colId xmlns:a16="http://schemas.microsoft.com/office/drawing/2014/main" val="510432036"/>
                    </a:ext>
                  </a:extLst>
                </a:gridCol>
                <a:gridCol w="1729987">
                  <a:extLst>
                    <a:ext uri="{9D8B030D-6E8A-4147-A177-3AD203B41FA5}">
                      <a16:colId xmlns:a16="http://schemas.microsoft.com/office/drawing/2014/main" val="2633599799"/>
                    </a:ext>
                  </a:extLst>
                </a:gridCol>
                <a:gridCol w="1655286">
                  <a:extLst>
                    <a:ext uri="{9D8B030D-6E8A-4147-A177-3AD203B41FA5}">
                      <a16:colId xmlns:a16="http://schemas.microsoft.com/office/drawing/2014/main" val="2279441082"/>
                    </a:ext>
                  </a:extLst>
                </a:gridCol>
                <a:gridCol w="1655286">
                  <a:extLst>
                    <a:ext uri="{9D8B030D-6E8A-4147-A177-3AD203B41FA5}">
                      <a16:colId xmlns:a16="http://schemas.microsoft.com/office/drawing/2014/main" val="3832869399"/>
                    </a:ext>
                  </a:extLst>
                </a:gridCol>
              </a:tblGrid>
              <a:tr h="50075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Country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A89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No. of Experts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A8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Generalist Verifier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A8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Chemical Specialist Verifier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A8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Trainer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A8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99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Bangladesh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9030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Germany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8325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6063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Indonesia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lang="de-DE" sz="1600" b="1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endParaRPr lang="de-DE" sz="1600" b="1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836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Pakistan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lang="de-DE" sz="1600" b="1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endParaRPr lang="de-DE" sz="1600" b="1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582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Romania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endParaRPr lang="de-DE" sz="1600" b="1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endParaRPr lang="de-DE" sz="1600" b="1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4044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Tunisia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endParaRPr lang="de-DE" sz="1600" b="1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9693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Turkey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endParaRPr lang="de-DE" sz="1600" b="1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966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Vietnam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6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475123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90C4049-959F-4C39-ABCC-9F17B5CEF207}"/>
              </a:ext>
            </a:extLst>
          </p:cNvPr>
          <p:cNvSpPr txBox="1"/>
          <p:nvPr/>
        </p:nvSpPr>
        <p:spPr>
          <a:xfrm>
            <a:off x="490538" y="5517232"/>
            <a:ext cx="768702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NZ" sz="1800" i="1" dirty="0">
                <a:solidFill>
                  <a:srgbClr val="313E4E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Please note: For </a:t>
            </a:r>
            <a:r>
              <a:rPr lang="en-NZ" sz="1800" b="1" i="1" dirty="0" err="1">
                <a:solidFill>
                  <a:srgbClr val="313E4E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Higg</a:t>
            </a:r>
            <a:r>
              <a:rPr lang="en-NZ" sz="1800" b="1" i="1" dirty="0">
                <a:solidFill>
                  <a:srgbClr val="313E4E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FEM</a:t>
            </a:r>
            <a:r>
              <a:rPr lang="en-NZ" sz="1800" i="1" dirty="0">
                <a:solidFill>
                  <a:srgbClr val="313E4E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, our verifiers are authorized to perform verifications worldwide according to customer requirements. </a:t>
            </a:r>
            <a:endParaRPr lang="en-GB" i="1" dirty="0">
              <a:solidFill>
                <a:srgbClr val="313E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583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38DEE0-D9AB-4504-AB1E-519E1E4098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t="191" r="38565" b="100"/>
          <a:stretch/>
        </p:blipFill>
        <p:spPr>
          <a:xfrm>
            <a:off x="8450207" y="-258236"/>
            <a:ext cx="4774585" cy="711623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189677-AD0B-447F-A8AC-A1E6D97EDC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21376" y="722236"/>
            <a:ext cx="193316" cy="230828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60D481C-9056-42E7-9D90-28E6DDA8CBA1}"/>
              </a:ext>
            </a:extLst>
          </p:cNvPr>
          <p:cNvSpPr txBox="1">
            <a:spLocks/>
          </p:cNvSpPr>
          <p:nvPr/>
        </p:nvSpPr>
        <p:spPr>
          <a:xfrm>
            <a:off x="551383" y="1340768"/>
            <a:ext cx="6696745" cy="424847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323F4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lnSpc>
                <a:spcPct val="11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800" dirty="0">
              <a:latin typeface="Open Sans"/>
              <a:cs typeface="Open Sans"/>
            </a:endParaRPr>
          </a:p>
        </p:txBody>
      </p:sp>
      <p:sp>
        <p:nvSpPr>
          <p:cNvPr id="9" name="Shape 277">
            <a:extLst>
              <a:ext uri="{FF2B5EF4-FFF2-40B4-BE49-F238E27FC236}">
                <a16:creationId xmlns:a16="http://schemas.microsoft.com/office/drawing/2014/main" id="{E1F2BFAD-CC98-B942-A5B8-5CA1BFEF9319}"/>
              </a:ext>
            </a:extLst>
          </p:cNvPr>
          <p:cNvSpPr/>
          <p:nvPr/>
        </p:nvSpPr>
        <p:spPr>
          <a:xfrm>
            <a:off x="490538" y="620688"/>
            <a:ext cx="3780841" cy="523220"/>
          </a:xfrm>
          <a:prstGeom prst="rect">
            <a:avLst/>
          </a:prstGeom>
          <a:ln w="12700">
            <a:miter lim="400000"/>
          </a:ln>
          <a:effectLst>
            <a:outerShdw blurRad="660400" dist="254000" dir="54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434A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de-D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SLCP – </a:t>
            </a:r>
            <a:r>
              <a:rPr lang="de-DE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Experts 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id="{4887A760-2CC4-DA4A-BD90-81B600B3CAD7}"/>
              </a:ext>
            </a:extLst>
          </p:cNvPr>
          <p:cNvSpPr txBox="1"/>
          <p:nvPr/>
        </p:nvSpPr>
        <p:spPr>
          <a:xfrm>
            <a:off x="9231669" y="6516701"/>
            <a:ext cx="2768987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9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©Leadership &amp; Sustainability Karin Ekberg GmbH</a:t>
            </a:r>
            <a:endParaRPr kumimoji="0" lang="en-US" sz="9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A2B5AE9C-F1D9-4ABC-956F-B23F80B0A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263434"/>
              </p:ext>
            </p:extLst>
          </p:nvPr>
        </p:nvGraphicFramePr>
        <p:xfrm>
          <a:off x="490538" y="1171697"/>
          <a:ext cx="7632851" cy="5024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2817">
                  <a:extLst>
                    <a:ext uri="{9D8B030D-6E8A-4147-A177-3AD203B41FA5}">
                      <a16:colId xmlns:a16="http://schemas.microsoft.com/office/drawing/2014/main" val="52809818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510432036"/>
                    </a:ext>
                  </a:extLst>
                </a:gridCol>
                <a:gridCol w="1566341">
                  <a:extLst>
                    <a:ext uri="{9D8B030D-6E8A-4147-A177-3AD203B41FA5}">
                      <a16:colId xmlns:a16="http://schemas.microsoft.com/office/drawing/2014/main" val="263359979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008058739"/>
                    </a:ext>
                  </a:extLst>
                </a:gridCol>
                <a:gridCol w="2675461">
                  <a:extLst>
                    <a:ext uri="{9D8B030D-6E8A-4147-A177-3AD203B41FA5}">
                      <a16:colId xmlns:a16="http://schemas.microsoft.com/office/drawing/2014/main" val="2376898627"/>
                    </a:ext>
                  </a:extLst>
                </a:gridCol>
              </a:tblGrid>
              <a:tr h="50075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Country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No. of Experts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Verifier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Trainer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Approved countries</a:t>
                      </a:r>
                    </a:p>
                  </a:txBody>
                  <a:tcPr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99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Bangladesh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Bangladesh, Globally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5687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Bulgaria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Bulgaria</a:t>
                      </a: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, </a:t>
                      </a:r>
                      <a:r>
                        <a:rPr lang="de-DE" sz="14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Macedonia</a:t>
                      </a:r>
                      <a:endParaRPr lang="de-DE" sz="1400" b="0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4838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China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China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3947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Germany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endParaRPr lang="de-DE" sz="1400" b="0" i="0" u="none" strike="noStrike" cap="none" spc="0" baseline="0" dirty="0">
                        <a:ln>
                          <a:noFill/>
                        </a:ln>
                        <a:solidFill>
                          <a:srgbClr val="313E4E"/>
                        </a:solidFill>
                        <a:effectLst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Calibri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Germany, Globally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4781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India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6063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Indonesia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Indonesia, Malaysia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037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Pakistan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Pakistan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8789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Portugal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Portugal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2485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Romania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Romania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5779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Tunisia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Kenya, Mauritius, Madagascar, Morocco, Tunisia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969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Turkey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Turkey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2222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313E4E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Vietnam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None/>
                        <a:tabLst/>
                      </a:pPr>
                      <a:r>
                        <a:rPr lang="de-DE" sz="1400" b="0" i="0" u="none" strike="noStrike" cap="none" spc="0" baseline="0" dirty="0">
                          <a:ln>
                            <a:noFill/>
                          </a:ln>
                          <a:solidFill>
                            <a:srgbClr val="313E4E"/>
                          </a:solidFill>
                          <a:effectLst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Vietnam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3E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1738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8642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1255</Words>
  <Application>Microsoft Office PowerPoint</Application>
  <PresentationFormat>Widescreen</PresentationFormat>
  <Paragraphs>271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Open Sans</vt:lpstr>
      <vt:lpstr>Symbol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Sophia Wolf</dc:creator>
  <cp:lastModifiedBy>Vanderlei Ekberg</cp:lastModifiedBy>
  <cp:revision>49</cp:revision>
  <dcterms:created xsi:type="dcterms:W3CDTF">2021-04-21T10:43:36Z</dcterms:created>
  <dcterms:modified xsi:type="dcterms:W3CDTF">2022-10-15T21:05:38Z</dcterms:modified>
</cp:coreProperties>
</file>